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8"/>
  </p:notesMasterIdLst>
  <p:handoutMasterIdLst>
    <p:handoutMasterId r:id="rId49"/>
  </p:handoutMasterIdLst>
  <p:sldIdLst>
    <p:sldId id="256" r:id="rId2"/>
    <p:sldId id="332" r:id="rId3"/>
    <p:sldId id="268" r:id="rId4"/>
    <p:sldId id="266" r:id="rId5"/>
    <p:sldId id="269" r:id="rId6"/>
    <p:sldId id="267" r:id="rId7"/>
    <p:sldId id="275" r:id="rId8"/>
    <p:sldId id="257" r:id="rId9"/>
    <p:sldId id="259" r:id="rId10"/>
    <p:sldId id="258" r:id="rId11"/>
    <p:sldId id="276" r:id="rId12"/>
    <p:sldId id="271" r:id="rId13"/>
    <p:sldId id="272" r:id="rId14"/>
    <p:sldId id="277" r:id="rId15"/>
    <p:sldId id="278" r:id="rId16"/>
    <p:sldId id="279" r:id="rId17"/>
    <p:sldId id="327" r:id="rId18"/>
    <p:sldId id="289" r:id="rId19"/>
    <p:sldId id="290" r:id="rId20"/>
    <p:sldId id="321" r:id="rId21"/>
    <p:sldId id="322" r:id="rId22"/>
    <p:sldId id="323" r:id="rId23"/>
    <p:sldId id="324" r:id="rId24"/>
    <p:sldId id="325" r:id="rId25"/>
    <p:sldId id="326" r:id="rId26"/>
    <p:sldId id="296" r:id="rId27"/>
    <p:sldId id="297" r:id="rId28"/>
    <p:sldId id="329" r:id="rId29"/>
    <p:sldId id="331" r:id="rId30"/>
    <p:sldId id="300" r:id="rId31"/>
    <p:sldId id="301" r:id="rId32"/>
    <p:sldId id="302" r:id="rId33"/>
    <p:sldId id="303" r:id="rId34"/>
    <p:sldId id="304" r:id="rId35"/>
    <p:sldId id="305" r:id="rId36"/>
    <p:sldId id="306" r:id="rId37"/>
    <p:sldId id="307" r:id="rId38"/>
    <p:sldId id="308" r:id="rId39"/>
    <p:sldId id="309" r:id="rId40"/>
    <p:sldId id="310" r:id="rId41"/>
    <p:sldId id="311" r:id="rId42"/>
    <p:sldId id="312" r:id="rId43"/>
    <p:sldId id="333" r:id="rId44"/>
    <p:sldId id="335" r:id="rId45"/>
    <p:sldId id="334" r:id="rId46"/>
    <p:sldId id="320" r:id="rId47"/>
  </p:sldIdLst>
  <p:sldSz cx="9144000" cy="6858000" type="screen4x3"/>
  <p:notesSz cx="6797675" cy="9874250"/>
  <p:defaultTextStyle>
    <a:defPPr>
      <a:defRPr lang="es-ES"/>
    </a:defPPr>
    <a:lvl1pPr marL="0" algn="l" defTabSz="914400" rtl="0" eaLnBrk="1" latinLnBrk="0" hangingPunct="1">
      <a:defRPr lang="es-ES" sz="1800" kern="1200">
        <a:solidFill>
          <a:schemeClr val="tx1"/>
        </a:solidFill>
        <a:latin typeface="+mn-lt"/>
        <a:ea typeface="+mn-ea"/>
        <a:cs typeface="+mn-cs"/>
      </a:defRPr>
    </a:lvl1pPr>
    <a:lvl2pPr marL="457200" algn="l" defTabSz="914400" rtl="0" eaLnBrk="1" latinLnBrk="0" hangingPunct="1">
      <a:defRPr lang="es-ES" sz="1800" kern="1200">
        <a:solidFill>
          <a:schemeClr val="tx1"/>
        </a:solidFill>
        <a:latin typeface="+mn-lt"/>
        <a:ea typeface="+mn-ea"/>
        <a:cs typeface="+mn-cs"/>
      </a:defRPr>
    </a:lvl2pPr>
    <a:lvl3pPr marL="914400" algn="l" defTabSz="914400" rtl="0" eaLnBrk="1" latinLnBrk="0" hangingPunct="1">
      <a:defRPr lang="es-ES" sz="1800" kern="1200">
        <a:solidFill>
          <a:schemeClr val="tx1"/>
        </a:solidFill>
        <a:latin typeface="+mn-lt"/>
        <a:ea typeface="+mn-ea"/>
        <a:cs typeface="+mn-cs"/>
      </a:defRPr>
    </a:lvl3pPr>
    <a:lvl4pPr marL="1371600" algn="l" defTabSz="914400" rtl="0" eaLnBrk="1" latinLnBrk="0" hangingPunct="1">
      <a:defRPr lang="es-ES" sz="1800" kern="1200">
        <a:solidFill>
          <a:schemeClr val="tx1"/>
        </a:solidFill>
        <a:latin typeface="+mn-lt"/>
        <a:ea typeface="+mn-ea"/>
        <a:cs typeface="+mn-cs"/>
      </a:defRPr>
    </a:lvl4pPr>
    <a:lvl5pPr marL="1828800" algn="l" defTabSz="914400" rtl="0" eaLnBrk="1" latinLnBrk="0" hangingPunct="1">
      <a:defRPr lang="es-ES" sz="1800" kern="1200">
        <a:solidFill>
          <a:schemeClr val="tx1"/>
        </a:solidFill>
        <a:latin typeface="+mn-lt"/>
        <a:ea typeface="+mn-ea"/>
        <a:cs typeface="+mn-cs"/>
      </a:defRPr>
    </a:lvl5pPr>
    <a:lvl6pPr marL="2286000" algn="l" defTabSz="914400" rtl="0" eaLnBrk="1" latinLnBrk="0" hangingPunct="1">
      <a:defRPr lang="es-ES" sz="1800" kern="1200">
        <a:solidFill>
          <a:schemeClr val="tx1"/>
        </a:solidFill>
        <a:latin typeface="+mn-lt"/>
        <a:ea typeface="+mn-ea"/>
        <a:cs typeface="+mn-cs"/>
      </a:defRPr>
    </a:lvl6pPr>
    <a:lvl7pPr marL="2743200" algn="l" defTabSz="914400" rtl="0" eaLnBrk="1" latinLnBrk="0" hangingPunct="1">
      <a:defRPr lang="es-ES" sz="1800" kern="1200">
        <a:solidFill>
          <a:schemeClr val="tx1"/>
        </a:solidFill>
        <a:latin typeface="+mn-lt"/>
        <a:ea typeface="+mn-ea"/>
        <a:cs typeface="+mn-cs"/>
      </a:defRPr>
    </a:lvl7pPr>
    <a:lvl8pPr marL="3200400" algn="l" defTabSz="914400" rtl="0" eaLnBrk="1" latinLnBrk="0" hangingPunct="1">
      <a:defRPr lang="es-ES" sz="1800" kern="1200">
        <a:solidFill>
          <a:schemeClr val="tx1"/>
        </a:solidFill>
        <a:latin typeface="+mn-lt"/>
        <a:ea typeface="+mn-ea"/>
        <a:cs typeface="+mn-cs"/>
      </a:defRPr>
    </a:lvl8pPr>
    <a:lvl9pPr marL="3657600" algn="l" defTabSz="914400" rtl="0" eaLnBrk="1" latinLnBrk="0" hangingPunct="1">
      <a:defRPr lang="es-ES"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72" userDrawn="1">
          <p15:clr>
            <a:srgbClr val="A4A3A4"/>
          </p15:clr>
        </p15:guide>
        <p15:guide id="2" pos="288">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D6"/>
    <a:srgbClr val="FDC608"/>
    <a:srgbClr val="98C222"/>
    <a:srgbClr val="D9A171"/>
    <a:srgbClr val="C16023"/>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74" autoAdjust="0"/>
    <p:restoredTop sz="55117" autoAdjust="0"/>
  </p:normalViewPr>
  <p:slideViewPr>
    <p:cSldViewPr snapToGrid="0">
      <p:cViewPr varScale="1">
        <p:scale>
          <a:sx n="74" d="100"/>
          <a:sy n="74" d="100"/>
        </p:scale>
        <p:origin x="1362" y="72"/>
      </p:cViewPr>
      <p:guideLst>
        <p:guide orient="horz" pos="672"/>
        <p:guide pos="288"/>
      </p:guideLst>
    </p:cSldViewPr>
  </p:slideViewPr>
  <p:notesTextViewPr>
    <p:cViewPr>
      <p:scale>
        <a:sx n="100" d="100"/>
        <a:sy n="100" d="100"/>
      </p:scale>
      <p:origin x="0" y="0"/>
    </p:cViewPr>
  </p:notesTextViewPr>
  <p:sorterViewPr>
    <p:cViewPr>
      <p:scale>
        <a:sx n="154" d="100"/>
        <a:sy n="154" d="100"/>
      </p:scale>
      <p:origin x="0" y="0"/>
    </p:cViewPr>
  </p:sorterViewPr>
  <p:notesViewPr>
    <p:cSldViewPr snapToGrid="0">
      <p:cViewPr varScale="1">
        <p:scale>
          <a:sx n="83" d="100"/>
          <a:sy n="83" d="100"/>
        </p:scale>
        <p:origin x="-3144" y="-96"/>
      </p:cViewPr>
      <p:guideLst>
        <p:guide orient="horz" pos="3110"/>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proyectos presentados </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Hoja1!$B$2:$B$6</c:f>
              <c:numCache>
                <c:formatCode>General</c:formatCode>
                <c:ptCount val="5"/>
                <c:pt idx="0">
                  <c:v>216</c:v>
                </c:pt>
                <c:pt idx="1">
                  <c:v>88</c:v>
                </c:pt>
                <c:pt idx="2">
                  <c:v>48</c:v>
                </c:pt>
                <c:pt idx="3">
                  <c:v>27</c:v>
                </c:pt>
                <c:pt idx="4">
                  <c:v>117</c:v>
                </c:pt>
              </c:numCache>
            </c:numRef>
          </c:val>
        </c:ser>
        <c:ser>
          <c:idx val="1"/>
          <c:order val="1"/>
          <c:tx>
            <c:strRef>
              <c:f>Hoja1!$C$1</c:f>
              <c:strCache>
                <c:ptCount val="1"/>
                <c:pt idx="0">
                  <c:v>autorizados 2ª fase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Hoja1!$C$2:$C$6</c:f>
              <c:numCache>
                <c:formatCode>General</c:formatCode>
                <c:ptCount val="5"/>
                <c:pt idx="0">
                  <c:v>29</c:v>
                </c:pt>
                <c:pt idx="1">
                  <c:v>15</c:v>
                </c:pt>
                <c:pt idx="2">
                  <c:v>8</c:v>
                </c:pt>
                <c:pt idx="3">
                  <c:v>9</c:v>
                </c:pt>
                <c:pt idx="4">
                  <c:v>17</c:v>
                </c:pt>
              </c:numCache>
            </c:numRef>
          </c:val>
        </c:ser>
        <c:ser>
          <c:idx val="2"/>
          <c:order val="2"/>
          <c:tx>
            <c:strRef>
              <c:f>Hoja1!$D$1</c:f>
              <c:strCache>
                <c:ptCount val="1"/>
                <c:pt idx="0">
                  <c:v>aprobados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Hoja1!$D$2:$D$6</c:f>
              <c:numCache>
                <c:formatCode>General</c:formatCode>
                <c:ptCount val="5"/>
                <c:pt idx="0">
                  <c:v>14</c:v>
                </c:pt>
                <c:pt idx="1">
                  <c:v>7</c:v>
                </c:pt>
                <c:pt idx="2">
                  <c:v>4</c:v>
                </c:pt>
                <c:pt idx="3">
                  <c:v>4</c:v>
                </c:pt>
                <c:pt idx="4">
                  <c:v>7</c:v>
                </c:pt>
              </c:numCache>
            </c:numRef>
          </c:val>
        </c:ser>
        <c:dLbls>
          <c:showLegendKey val="0"/>
          <c:showVal val="0"/>
          <c:showCatName val="0"/>
          <c:showSerName val="0"/>
          <c:showPercent val="0"/>
          <c:showBubbleSize val="0"/>
        </c:dLbls>
        <c:gapWidth val="269"/>
        <c:overlap val="-27"/>
        <c:axId val="249750936"/>
        <c:axId val="249452024"/>
      </c:barChart>
      <c:lineChart>
        <c:grouping val="standard"/>
        <c:varyColors val="0"/>
        <c:ser>
          <c:idx val="3"/>
          <c:order val="3"/>
          <c:tx>
            <c:strRef>
              <c:f>Hoja1!$E$1</c:f>
              <c:strCache>
                <c:ptCount val="1"/>
                <c:pt idx="0">
                  <c:v>tasa exito 1ª fase</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Prioridad 1</c:v>
                </c:pt>
                <c:pt idx="1">
                  <c:v>Prioridad 2</c:v>
                </c:pt>
                <c:pt idx="2">
                  <c:v>Prioridad 3</c:v>
                </c:pt>
                <c:pt idx="3">
                  <c:v>Prioridad 4</c:v>
                </c:pt>
                <c:pt idx="4">
                  <c:v>Prioridad 5</c:v>
                </c:pt>
              </c:strCache>
            </c:strRef>
          </c:cat>
          <c:val>
            <c:numRef>
              <c:f>Hoja1!$E$2:$E$6</c:f>
              <c:numCache>
                <c:formatCode>0%</c:formatCode>
                <c:ptCount val="5"/>
                <c:pt idx="0">
                  <c:v>0.13425925925925927</c:v>
                </c:pt>
                <c:pt idx="1">
                  <c:v>0.17045454545454544</c:v>
                </c:pt>
                <c:pt idx="2">
                  <c:v>0.16666666666666666</c:v>
                </c:pt>
                <c:pt idx="3">
                  <c:v>0.33333333333333331</c:v>
                </c:pt>
                <c:pt idx="4">
                  <c:v>0.14529914529914531</c:v>
                </c:pt>
              </c:numCache>
            </c:numRef>
          </c:val>
          <c:smooth val="0"/>
        </c:ser>
        <c:dLbls>
          <c:showLegendKey val="0"/>
          <c:showVal val="0"/>
          <c:showCatName val="0"/>
          <c:showSerName val="0"/>
          <c:showPercent val="0"/>
          <c:showBubbleSize val="0"/>
        </c:dLbls>
        <c:marker val="1"/>
        <c:smooth val="0"/>
        <c:axId val="249452808"/>
        <c:axId val="249452416"/>
      </c:lineChart>
      <c:catAx>
        <c:axId val="249750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crossAx val="249452024"/>
        <c:crosses val="autoZero"/>
        <c:auto val="1"/>
        <c:lblAlgn val="ctr"/>
        <c:lblOffset val="100"/>
        <c:noMultiLvlLbl val="0"/>
      </c:catAx>
      <c:valAx>
        <c:axId val="249452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crossAx val="249750936"/>
        <c:crosses val="autoZero"/>
        <c:crossBetween val="between"/>
      </c:valAx>
      <c:valAx>
        <c:axId val="249452416"/>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crossAx val="249452808"/>
        <c:crosses val="max"/>
        <c:crossBetween val="between"/>
      </c:valAx>
      <c:catAx>
        <c:axId val="249452808"/>
        <c:scaling>
          <c:orientation val="minMax"/>
        </c:scaling>
        <c:delete val="1"/>
        <c:axPos val="b"/>
        <c:numFmt formatCode="General" sourceLinked="1"/>
        <c:majorTickMark val="none"/>
        <c:minorTickMark val="none"/>
        <c:tickLblPos val="nextTo"/>
        <c:crossAx val="249452416"/>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legend>
    <c:plotVisOnly val="1"/>
    <c:dispBlanksAs val="gap"/>
    <c:showDLblsOverMax val="0"/>
  </c:chart>
  <c:spPr>
    <a:noFill/>
    <a:ln>
      <a:noFill/>
    </a:ln>
    <a:effectLst/>
  </c:spPr>
  <c:txPr>
    <a:bodyPr/>
    <a:lstStyle/>
    <a:p>
      <a:pPr>
        <a:defRPr>
          <a:latin typeface="Open Sans" panose="020B0606030504020204" pitchFamily="34" charset="0"/>
          <a:ea typeface="Open Sans" panose="020B0606030504020204" pitchFamily="34" charset="0"/>
          <a:cs typeface="Open Sans" panose="020B0606030504020204" pitchFamily="34" charset="0"/>
        </a:defRPr>
      </a:pPr>
      <a:endParaRPr lang="fr-F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E7DC15-D0A5-41A5-8D8B-C61B9529AB81}" type="doc">
      <dgm:prSet loTypeId="urn:microsoft.com/office/officeart/2005/8/layout/chevron2" loCatId="process" qsTypeId="urn:microsoft.com/office/officeart/2005/8/quickstyle/simple1" qsCatId="simple" csTypeId="urn:microsoft.com/office/officeart/2005/8/colors/colorful1" csCatId="colorful" phldr="1"/>
      <dgm:spPr/>
      <dgm:t>
        <a:bodyPr/>
        <a:lstStyle/>
        <a:p>
          <a:endParaRPr lang="fr-FR"/>
        </a:p>
      </dgm:t>
    </dgm:pt>
    <dgm:pt modelId="{77816255-94AF-422B-989F-06B060629760}">
      <dgm:prSet phldrT="[Texto]"/>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1</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78736BE9-58EE-44C6-88FA-B1843625A81F}" type="parTrans" cxnId="{3D57CC16-A171-479A-B1D6-8C5901CC90B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7CE8BCD5-36E2-4D15-80BB-AF85E636E857}" type="sibTrans" cxnId="{3D57CC16-A171-479A-B1D6-8C5901CC90B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CB8DBE86-5521-4C39-80E9-A0B098269860}">
      <dgm:prSet phldrT="[Texto]"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Pontuação realizada por :</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EF7A4572-755A-4777-A917-A06076B1EFC1}" type="parTrans" cxnId="{0AB67D6F-47B9-4A43-A368-73EF6CFF850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1D6F1AFF-59C6-4569-B784-0539C9F72682}" type="sibTrans" cxnId="{0AB67D6F-47B9-4A43-A368-73EF6CFF850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F1641ED6-85BC-4C70-9B86-57D02F9107CC}">
      <dgm:prSet phldrT="[Texto]"/>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2</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5A20073B-4DD4-4FE6-8DFB-BF38CF9E85C5}" type="parTrans" cxnId="{DCC14998-C72D-4C57-B89C-57B4054DB9C9}">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93EDFC0D-CA2B-4B79-AA96-AABCF422E475}" type="sibTrans" cxnId="{DCC14998-C72D-4C57-B89C-57B4054DB9C9}">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3062E5C8-F20B-4417-978B-DB97D59D551D}">
      <dgm:prSet phldrT="[Texto]"/>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3</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8988B61C-D3A6-445E-86B0-B551A5F5B69B}" type="parTrans" cxnId="{9A31CCD2-AAC7-4ED3-AA91-D6900AC1DAC3}">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AA90FEB1-48EA-4A79-897B-2E42578E0E86}" type="sibTrans" cxnId="{9A31CCD2-AAC7-4ED3-AA91-D6900AC1DAC3}">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E2ED42EF-B5C8-4F47-B008-FD74B7BAD6AA}">
      <dgm:prSet phldrT="[Texto]"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Estabelecimento de uma classificação em função da pontuação obtida</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91F54D0E-A602-42C0-AA67-379C0F9A0067}" type="parTrans" cxnId="{AB4E9E00-F7A8-4312-8A91-C237030BC225}">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9F6431B6-6C94-4804-B740-D5DCC925B8EE}" type="sibTrans" cxnId="{AB4E9E00-F7A8-4312-8A91-C237030BC225}">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B26DFC73-2917-462C-ADBA-B31D22776AA0}">
      <dgm:prSet phldrT="[Texto]"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Obtenção de uma pontuação média global sobre 100 pontos</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6336C9A9-B32E-4EC2-AC37-BC665E45867D}" type="sibTrans" cxnId="{42F11CAC-7B26-4B8F-B378-EBFCDFD20097}">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B89D1D30-1FA5-4FCF-BAA1-3D23FB47F8C6}" type="parTrans" cxnId="{42F11CAC-7B26-4B8F-B378-EBFCDFD20097}">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27B57087-64DE-4FC7-91FD-2C1574A2614C}">
      <dgm:prSet/>
      <dgm:spPr/>
      <dgm:t>
        <a:bodyPr/>
        <a:lstStyle/>
        <a:p>
          <a:r>
            <a:rPr lang="pt-BR" sz="3600" noProof="0" dirty="0" smtClean="0">
              <a:latin typeface="Open Sans" panose="020B0606030504020204" pitchFamily="34" charset="0"/>
              <a:ea typeface="Open Sans" panose="020B0606030504020204" pitchFamily="34" charset="0"/>
              <a:cs typeface="Open Sans" panose="020B0606030504020204" pitchFamily="34" charset="0"/>
            </a:rPr>
            <a:t>4</a:t>
          </a:r>
          <a:endParaRPr lang="pt-BR" sz="3600" noProof="0" dirty="0">
            <a:latin typeface="Open Sans" panose="020B0606030504020204" pitchFamily="34" charset="0"/>
            <a:ea typeface="Open Sans" panose="020B0606030504020204" pitchFamily="34" charset="0"/>
            <a:cs typeface="Open Sans" panose="020B0606030504020204" pitchFamily="34" charset="0"/>
          </a:endParaRPr>
        </a:p>
      </dgm:t>
    </dgm:pt>
    <dgm:pt modelId="{E6C6D765-4119-4CC2-A212-B9331EE69EF4}" type="parTrans" cxnId="{B00076FF-9B52-43CC-8E5D-C53FC521544B}">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922648E6-9296-4C59-993C-96DC6A40380C}" type="sibTrans" cxnId="{B00076FF-9B52-43CC-8E5D-C53FC521544B}">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B452513D-599A-4301-9D22-8C4E789690DF}">
      <dgm:prSet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Pontuação&gt; 50 pontos: projeto considerado (em função da disponibilidade financeira do eixo no qual se insere)</a:t>
          </a:r>
          <a:endParaRPr lang="pt-BR" sz="1800" noProof="0" dirty="0">
            <a:latin typeface="Open Sans" panose="020B0606030504020204" pitchFamily="34" charset="0"/>
            <a:ea typeface="Open Sans" panose="020B0606030504020204" pitchFamily="34" charset="0"/>
            <a:cs typeface="Open Sans" panose="020B0606030504020204" pitchFamily="34" charset="0"/>
          </a:endParaRPr>
        </a:p>
      </dgm:t>
    </dgm:pt>
    <dgm:pt modelId="{1C946054-E54A-451C-80C0-05BBDC3014D2}" type="parTrans" cxnId="{23A2E3C6-7F73-40D2-A814-273B236B83D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CE73FB7E-CD4B-4465-A384-9B25807562D0}" type="sibTrans" cxnId="{23A2E3C6-7F73-40D2-A814-273B236B83D8}">
      <dgm:prSet/>
      <dgm:spPr/>
      <dgm:t>
        <a:bodyPr/>
        <a:lstStyle/>
        <a:p>
          <a:endParaRPr lang="pt-BR" noProof="0" dirty="0">
            <a:latin typeface="Open Sans" panose="020B0606030504020204" pitchFamily="34" charset="0"/>
            <a:ea typeface="Open Sans" panose="020B0606030504020204" pitchFamily="34" charset="0"/>
            <a:cs typeface="Open Sans" panose="020B0606030504020204" pitchFamily="34" charset="0"/>
          </a:endParaRPr>
        </a:p>
      </dgm:t>
    </dgm:pt>
    <dgm:pt modelId="{34CC3721-19A4-47A8-B854-267DB14DF4F5}">
      <dgm:prSet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Autoridades Nacionais</a:t>
          </a:r>
        </a:p>
      </dgm:t>
    </dgm:pt>
    <dgm:pt modelId="{C4782A6B-A13D-44B9-AA88-2461D8933132}" type="parTrans" cxnId="{32B83A04-A7E1-4CB4-BCAF-9184EA3EB570}">
      <dgm:prSet/>
      <dgm:spPr/>
      <dgm:t>
        <a:bodyPr/>
        <a:lstStyle/>
        <a:p>
          <a:endParaRPr lang="pt-BR" noProof="0" dirty="0"/>
        </a:p>
      </dgm:t>
    </dgm:pt>
    <dgm:pt modelId="{F3306812-3AC4-4EDB-BF3A-177A35BA807B}" type="sibTrans" cxnId="{32B83A04-A7E1-4CB4-BCAF-9184EA3EB570}">
      <dgm:prSet/>
      <dgm:spPr/>
      <dgm:t>
        <a:bodyPr/>
        <a:lstStyle/>
        <a:p>
          <a:endParaRPr lang="pt-BR" noProof="0" dirty="0"/>
        </a:p>
      </dgm:t>
    </dgm:pt>
    <dgm:pt modelId="{8B5B8090-9897-4FF9-B567-3A7F96C635CC}">
      <dgm:prSet custT="1"/>
      <dgm:spPr/>
      <dgm:t>
        <a:bodyPr/>
        <a:lstStyle/>
        <a:p>
          <a:r>
            <a:rPr lang="pt-BR" sz="1800" noProof="0" dirty="0" smtClean="0">
              <a:latin typeface="Open Sans" panose="020B0606030504020204" pitchFamily="34" charset="0"/>
              <a:ea typeface="Open Sans" panose="020B0606030504020204" pitchFamily="34" charset="0"/>
              <a:cs typeface="Open Sans" panose="020B0606030504020204" pitchFamily="34" charset="0"/>
            </a:rPr>
            <a:t>Secretariado Conjunto</a:t>
          </a:r>
        </a:p>
      </dgm:t>
    </dgm:pt>
    <dgm:pt modelId="{42B5E9F0-1B85-40C4-BE69-C64BFC0E632D}" type="parTrans" cxnId="{D5A4626D-B748-4334-91C4-AF5792DC5819}">
      <dgm:prSet/>
      <dgm:spPr/>
      <dgm:t>
        <a:bodyPr/>
        <a:lstStyle/>
        <a:p>
          <a:endParaRPr lang="pt-BR" noProof="0" dirty="0"/>
        </a:p>
      </dgm:t>
    </dgm:pt>
    <dgm:pt modelId="{86D1B546-35D9-484E-9E7F-725732BB3D15}" type="sibTrans" cxnId="{D5A4626D-B748-4334-91C4-AF5792DC5819}">
      <dgm:prSet/>
      <dgm:spPr/>
      <dgm:t>
        <a:bodyPr/>
        <a:lstStyle/>
        <a:p>
          <a:endParaRPr lang="pt-BR" noProof="0" dirty="0"/>
        </a:p>
      </dgm:t>
    </dgm:pt>
    <dgm:pt modelId="{2C0CEF13-E896-44B3-90F1-AD27AA51D949}">
      <dgm:prSet custT="1"/>
      <dgm:spPr/>
      <dgm:t>
        <a:bodyPr/>
        <a:lstStyle/>
        <a:p>
          <a:r>
            <a:rPr lang="pt-BR" sz="1800" noProof="0" dirty="0">
              <a:latin typeface="Open Sans" panose="020B0606030504020204" pitchFamily="34" charset="0"/>
              <a:ea typeface="Open Sans" panose="020B0606030504020204" pitchFamily="34" charset="0"/>
              <a:cs typeface="Open Sans" panose="020B0606030504020204" pitchFamily="34" charset="0"/>
            </a:rPr>
            <a:t>Pontuação &lt; 50 pontos: projeto não considerado (proposto como não aprovado)</a:t>
          </a:r>
        </a:p>
      </dgm:t>
    </dgm:pt>
    <dgm:pt modelId="{F888B7EC-FBD0-4474-B3EB-A6F7B63D57DD}" type="parTrans" cxnId="{32417E64-02DF-4B7F-9A22-DCF3D1877CE2}">
      <dgm:prSet/>
      <dgm:spPr/>
      <dgm:t>
        <a:bodyPr/>
        <a:lstStyle/>
        <a:p>
          <a:endParaRPr lang="pt-BR" noProof="0" dirty="0"/>
        </a:p>
      </dgm:t>
    </dgm:pt>
    <dgm:pt modelId="{DAC80A54-670A-43F4-9D3D-9927EA86BF8A}" type="sibTrans" cxnId="{32417E64-02DF-4B7F-9A22-DCF3D1877CE2}">
      <dgm:prSet/>
      <dgm:spPr/>
      <dgm:t>
        <a:bodyPr/>
        <a:lstStyle/>
        <a:p>
          <a:endParaRPr lang="pt-BR" noProof="0" dirty="0"/>
        </a:p>
      </dgm:t>
    </dgm:pt>
    <dgm:pt modelId="{F0794B9C-E57E-42E3-A0DD-EFBC5FA5E11F}" type="pres">
      <dgm:prSet presAssocID="{FBE7DC15-D0A5-41A5-8D8B-C61B9529AB81}" presName="linearFlow" presStyleCnt="0">
        <dgm:presLayoutVars>
          <dgm:dir/>
          <dgm:animLvl val="lvl"/>
          <dgm:resizeHandles val="exact"/>
        </dgm:presLayoutVars>
      </dgm:prSet>
      <dgm:spPr/>
      <dgm:t>
        <a:bodyPr/>
        <a:lstStyle/>
        <a:p>
          <a:endParaRPr lang="fr-FR"/>
        </a:p>
      </dgm:t>
    </dgm:pt>
    <dgm:pt modelId="{D24317EE-66E8-4271-98EE-C7E5E92FCE3E}" type="pres">
      <dgm:prSet presAssocID="{77816255-94AF-422B-989F-06B060629760}" presName="composite" presStyleCnt="0"/>
      <dgm:spPr/>
      <dgm:t>
        <a:bodyPr/>
        <a:lstStyle/>
        <a:p>
          <a:endParaRPr lang="fr-FR"/>
        </a:p>
      </dgm:t>
    </dgm:pt>
    <dgm:pt modelId="{551DA360-CF2C-48A6-82AD-D18B85C4B0A5}" type="pres">
      <dgm:prSet presAssocID="{77816255-94AF-422B-989F-06B060629760}" presName="parentText" presStyleLbl="alignNode1" presStyleIdx="0" presStyleCnt="4">
        <dgm:presLayoutVars>
          <dgm:chMax val="1"/>
          <dgm:bulletEnabled val="1"/>
        </dgm:presLayoutVars>
      </dgm:prSet>
      <dgm:spPr/>
      <dgm:t>
        <a:bodyPr/>
        <a:lstStyle/>
        <a:p>
          <a:endParaRPr lang="fr-FR"/>
        </a:p>
      </dgm:t>
    </dgm:pt>
    <dgm:pt modelId="{837272A8-5388-4BBC-A39D-18C8C61645CA}" type="pres">
      <dgm:prSet presAssocID="{77816255-94AF-422B-989F-06B060629760}" presName="descendantText" presStyleLbl="alignAcc1" presStyleIdx="0" presStyleCnt="4">
        <dgm:presLayoutVars>
          <dgm:bulletEnabled val="1"/>
        </dgm:presLayoutVars>
      </dgm:prSet>
      <dgm:spPr/>
      <dgm:t>
        <a:bodyPr/>
        <a:lstStyle/>
        <a:p>
          <a:endParaRPr lang="fr-FR"/>
        </a:p>
      </dgm:t>
    </dgm:pt>
    <dgm:pt modelId="{F4E56429-44D0-45ED-9E85-9544B9B33588}" type="pres">
      <dgm:prSet presAssocID="{7CE8BCD5-36E2-4D15-80BB-AF85E636E857}" presName="sp" presStyleCnt="0"/>
      <dgm:spPr/>
      <dgm:t>
        <a:bodyPr/>
        <a:lstStyle/>
        <a:p>
          <a:endParaRPr lang="fr-FR"/>
        </a:p>
      </dgm:t>
    </dgm:pt>
    <dgm:pt modelId="{20B2AEF1-436F-437D-8AA0-FDF82D457E6C}" type="pres">
      <dgm:prSet presAssocID="{F1641ED6-85BC-4C70-9B86-57D02F9107CC}" presName="composite" presStyleCnt="0"/>
      <dgm:spPr/>
      <dgm:t>
        <a:bodyPr/>
        <a:lstStyle/>
        <a:p>
          <a:endParaRPr lang="fr-FR"/>
        </a:p>
      </dgm:t>
    </dgm:pt>
    <dgm:pt modelId="{9DAB6F64-E47F-4FB7-8B4E-B856C73D03DD}" type="pres">
      <dgm:prSet presAssocID="{F1641ED6-85BC-4C70-9B86-57D02F9107CC}" presName="parentText" presStyleLbl="alignNode1" presStyleIdx="1" presStyleCnt="4">
        <dgm:presLayoutVars>
          <dgm:chMax val="1"/>
          <dgm:bulletEnabled val="1"/>
        </dgm:presLayoutVars>
      </dgm:prSet>
      <dgm:spPr/>
      <dgm:t>
        <a:bodyPr/>
        <a:lstStyle/>
        <a:p>
          <a:endParaRPr lang="fr-FR"/>
        </a:p>
      </dgm:t>
    </dgm:pt>
    <dgm:pt modelId="{3D59D19E-09FE-4393-8A2C-C8F0F7E485CE}" type="pres">
      <dgm:prSet presAssocID="{F1641ED6-85BC-4C70-9B86-57D02F9107CC}" presName="descendantText" presStyleLbl="alignAcc1" presStyleIdx="1" presStyleCnt="4">
        <dgm:presLayoutVars>
          <dgm:bulletEnabled val="1"/>
        </dgm:presLayoutVars>
      </dgm:prSet>
      <dgm:spPr/>
      <dgm:t>
        <a:bodyPr/>
        <a:lstStyle/>
        <a:p>
          <a:endParaRPr lang="fr-FR"/>
        </a:p>
      </dgm:t>
    </dgm:pt>
    <dgm:pt modelId="{76EE37A2-01A8-4C08-A076-5164746F1706}" type="pres">
      <dgm:prSet presAssocID="{93EDFC0D-CA2B-4B79-AA96-AABCF422E475}" presName="sp" presStyleCnt="0"/>
      <dgm:spPr/>
      <dgm:t>
        <a:bodyPr/>
        <a:lstStyle/>
        <a:p>
          <a:endParaRPr lang="fr-FR"/>
        </a:p>
      </dgm:t>
    </dgm:pt>
    <dgm:pt modelId="{CE9E5539-2F63-4709-B791-1005221DAC6E}" type="pres">
      <dgm:prSet presAssocID="{3062E5C8-F20B-4417-978B-DB97D59D551D}" presName="composite" presStyleCnt="0"/>
      <dgm:spPr/>
      <dgm:t>
        <a:bodyPr/>
        <a:lstStyle/>
        <a:p>
          <a:endParaRPr lang="fr-FR"/>
        </a:p>
      </dgm:t>
    </dgm:pt>
    <dgm:pt modelId="{111CF2A8-D1BD-428D-8585-2C3E8BBD4841}" type="pres">
      <dgm:prSet presAssocID="{3062E5C8-F20B-4417-978B-DB97D59D551D}" presName="parentText" presStyleLbl="alignNode1" presStyleIdx="2" presStyleCnt="4">
        <dgm:presLayoutVars>
          <dgm:chMax val="1"/>
          <dgm:bulletEnabled val="1"/>
        </dgm:presLayoutVars>
      </dgm:prSet>
      <dgm:spPr/>
      <dgm:t>
        <a:bodyPr/>
        <a:lstStyle/>
        <a:p>
          <a:endParaRPr lang="fr-FR"/>
        </a:p>
      </dgm:t>
    </dgm:pt>
    <dgm:pt modelId="{5C6EF629-CBC2-4B3F-B1A8-213004F59361}" type="pres">
      <dgm:prSet presAssocID="{3062E5C8-F20B-4417-978B-DB97D59D551D}" presName="descendantText" presStyleLbl="alignAcc1" presStyleIdx="2" presStyleCnt="4">
        <dgm:presLayoutVars>
          <dgm:bulletEnabled val="1"/>
        </dgm:presLayoutVars>
      </dgm:prSet>
      <dgm:spPr/>
      <dgm:t>
        <a:bodyPr/>
        <a:lstStyle/>
        <a:p>
          <a:endParaRPr lang="fr-FR"/>
        </a:p>
      </dgm:t>
    </dgm:pt>
    <dgm:pt modelId="{1B178BBF-B2B9-4FE2-B03E-7BFDFAB209DB}" type="pres">
      <dgm:prSet presAssocID="{AA90FEB1-48EA-4A79-897B-2E42578E0E86}" presName="sp" presStyleCnt="0"/>
      <dgm:spPr/>
      <dgm:t>
        <a:bodyPr/>
        <a:lstStyle/>
        <a:p>
          <a:endParaRPr lang="fr-FR"/>
        </a:p>
      </dgm:t>
    </dgm:pt>
    <dgm:pt modelId="{BFDE3655-D0C8-4FFE-8990-26BB497FAE24}" type="pres">
      <dgm:prSet presAssocID="{27B57087-64DE-4FC7-91FD-2C1574A2614C}" presName="composite" presStyleCnt="0"/>
      <dgm:spPr/>
      <dgm:t>
        <a:bodyPr/>
        <a:lstStyle/>
        <a:p>
          <a:endParaRPr lang="fr-FR"/>
        </a:p>
      </dgm:t>
    </dgm:pt>
    <dgm:pt modelId="{8BF404CF-F6B9-4B76-A9DA-29E3E1077BC2}" type="pres">
      <dgm:prSet presAssocID="{27B57087-64DE-4FC7-91FD-2C1574A2614C}" presName="parentText" presStyleLbl="alignNode1" presStyleIdx="3" presStyleCnt="4">
        <dgm:presLayoutVars>
          <dgm:chMax val="1"/>
          <dgm:bulletEnabled val="1"/>
        </dgm:presLayoutVars>
      </dgm:prSet>
      <dgm:spPr/>
      <dgm:t>
        <a:bodyPr/>
        <a:lstStyle/>
        <a:p>
          <a:endParaRPr lang="fr-FR"/>
        </a:p>
      </dgm:t>
    </dgm:pt>
    <dgm:pt modelId="{A849B147-FB33-406E-AC25-71828FD05EE8}" type="pres">
      <dgm:prSet presAssocID="{27B57087-64DE-4FC7-91FD-2C1574A2614C}" presName="descendantText" presStyleLbl="alignAcc1" presStyleIdx="3" presStyleCnt="4" custScaleY="132474">
        <dgm:presLayoutVars>
          <dgm:bulletEnabled val="1"/>
        </dgm:presLayoutVars>
      </dgm:prSet>
      <dgm:spPr/>
      <dgm:t>
        <a:bodyPr/>
        <a:lstStyle/>
        <a:p>
          <a:endParaRPr lang="fr-FR"/>
        </a:p>
      </dgm:t>
    </dgm:pt>
  </dgm:ptLst>
  <dgm:cxnLst>
    <dgm:cxn modelId="{4B71F551-8301-497C-BF41-1B5C9B67B3C2}" type="presOf" srcId="{E2ED42EF-B5C8-4F47-B008-FD74B7BAD6AA}" destId="{5C6EF629-CBC2-4B3F-B1A8-213004F59361}" srcOrd="0" destOrd="0" presId="urn:microsoft.com/office/officeart/2005/8/layout/chevron2"/>
    <dgm:cxn modelId="{5876304A-EDE0-417D-A5D5-442B77A78869}" type="presOf" srcId="{B26DFC73-2917-462C-ADBA-B31D22776AA0}" destId="{3D59D19E-09FE-4393-8A2C-C8F0F7E485CE}" srcOrd="0" destOrd="0" presId="urn:microsoft.com/office/officeart/2005/8/layout/chevron2"/>
    <dgm:cxn modelId="{AB4E9E00-F7A8-4312-8A91-C237030BC225}" srcId="{3062E5C8-F20B-4417-978B-DB97D59D551D}" destId="{E2ED42EF-B5C8-4F47-B008-FD74B7BAD6AA}" srcOrd="0" destOrd="0" parTransId="{91F54D0E-A602-42C0-AA67-379C0F9A0067}" sibTransId="{9F6431B6-6C94-4804-B740-D5DCC925B8EE}"/>
    <dgm:cxn modelId="{DCC14998-C72D-4C57-B89C-57B4054DB9C9}" srcId="{FBE7DC15-D0A5-41A5-8D8B-C61B9529AB81}" destId="{F1641ED6-85BC-4C70-9B86-57D02F9107CC}" srcOrd="1" destOrd="0" parTransId="{5A20073B-4DD4-4FE6-8DFB-BF38CF9E85C5}" sibTransId="{93EDFC0D-CA2B-4B79-AA96-AABCF422E475}"/>
    <dgm:cxn modelId="{7378B4CD-7546-4B76-9067-CB25750A290F}" type="presOf" srcId="{FBE7DC15-D0A5-41A5-8D8B-C61B9529AB81}" destId="{F0794B9C-E57E-42E3-A0DD-EFBC5FA5E11F}" srcOrd="0" destOrd="0" presId="urn:microsoft.com/office/officeart/2005/8/layout/chevron2"/>
    <dgm:cxn modelId="{32417E64-02DF-4B7F-9A22-DCF3D1877CE2}" srcId="{27B57087-64DE-4FC7-91FD-2C1574A2614C}" destId="{2C0CEF13-E896-44B3-90F1-AD27AA51D949}" srcOrd="1" destOrd="0" parTransId="{F888B7EC-FBD0-4474-B3EB-A6F7B63D57DD}" sibTransId="{DAC80A54-670A-43F4-9D3D-9927EA86BF8A}"/>
    <dgm:cxn modelId="{32B83A04-A7E1-4CB4-BCAF-9184EA3EB570}" srcId="{CB8DBE86-5521-4C39-80E9-A0B098269860}" destId="{34CC3721-19A4-47A8-B854-267DB14DF4F5}" srcOrd="0" destOrd="0" parTransId="{C4782A6B-A13D-44B9-AA88-2461D8933132}" sibTransId="{F3306812-3AC4-4EDB-BF3A-177A35BA807B}"/>
    <dgm:cxn modelId="{4BBADF61-6B5D-41FA-88BD-2E66A60AFBEE}" type="presOf" srcId="{CB8DBE86-5521-4C39-80E9-A0B098269860}" destId="{837272A8-5388-4BBC-A39D-18C8C61645CA}" srcOrd="0" destOrd="0" presId="urn:microsoft.com/office/officeart/2005/8/layout/chevron2"/>
    <dgm:cxn modelId="{81C96DC9-B93B-4D44-848C-7801883690B9}" type="presOf" srcId="{2C0CEF13-E896-44B3-90F1-AD27AA51D949}" destId="{A849B147-FB33-406E-AC25-71828FD05EE8}" srcOrd="0" destOrd="1" presId="urn:microsoft.com/office/officeart/2005/8/layout/chevron2"/>
    <dgm:cxn modelId="{9A31CCD2-AAC7-4ED3-AA91-D6900AC1DAC3}" srcId="{FBE7DC15-D0A5-41A5-8D8B-C61B9529AB81}" destId="{3062E5C8-F20B-4417-978B-DB97D59D551D}" srcOrd="2" destOrd="0" parTransId="{8988B61C-D3A6-445E-86B0-B551A5F5B69B}" sibTransId="{AA90FEB1-48EA-4A79-897B-2E42578E0E86}"/>
    <dgm:cxn modelId="{1451250B-FAA8-4731-AAC8-B447CFDD0710}" type="presOf" srcId="{77816255-94AF-422B-989F-06B060629760}" destId="{551DA360-CF2C-48A6-82AD-D18B85C4B0A5}" srcOrd="0" destOrd="0" presId="urn:microsoft.com/office/officeart/2005/8/layout/chevron2"/>
    <dgm:cxn modelId="{C00E4CE9-F2FB-4492-8A5B-9F6FF4AD4C7B}" type="presOf" srcId="{3062E5C8-F20B-4417-978B-DB97D59D551D}" destId="{111CF2A8-D1BD-428D-8585-2C3E8BBD4841}" srcOrd="0" destOrd="0" presId="urn:microsoft.com/office/officeart/2005/8/layout/chevron2"/>
    <dgm:cxn modelId="{D5A4626D-B748-4334-91C4-AF5792DC5819}" srcId="{CB8DBE86-5521-4C39-80E9-A0B098269860}" destId="{8B5B8090-9897-4FF9-B567-3A7F96C635CC}" srcOrd="1" destOrd="0" parTransId="{42B5E9F0-1B85-40C4-BE69-C64BFC0E632D}" sibTransId="{86D1B546-35D9-484E-9E7F-725732BB3D15}"/>
    <dgm:cxn modelId="{23A2E3C6-7F73-40D2-A814-273B236B83D8}" srcId="{27B57087-64DE-4FC7-91FD-2C1574A2614C}" destId="{B452513D-599A-4301-9D22-8C4E789690DF}" srcOrd="0" destOrd="0" parTransId="{1C946054-E54A-451C-80C0-05BBDC3014D2}" sibTransId="{CE73FB7E-CD4B-4465-A384-9B25807562D0}"/>
    <dgm:cxn modelId="{B00076FF-9B52-43CC-8E5D-C53FC521544B}" srcId="{FBE7DC15-D0A5-41A5-8D8B-C61B9529AB81}" destId="{27B57087-64DE-4FC7-91FD-2C1574A2614C}" srcOrd="3" destOrd="0" parTransId="{E6C6D765-4119-4CC2-A212-B9331EE69EF4}" sibTransId="{922648E6-9296-4C59-993C-96DC6A40380C}"/>
    <dgm:cxn modelId="{C4D3BF3E-0117-4AE5-852B-22F7793BBE9F}" type="presOf" srcId="{8B5B8090-9897-4FF9-B567-3A7F96C635CC}" destId="{837272A8-5388-4BBC-A39D-18C8C61645CA}" srcOrd="0" destOrd="2" presId="urn:microsoft.com/office/officeart/2005/8/layout/chevron2"/>
    <dgm:cxn modelId="{3D57CC16-A171-479A-B1D6-8C5901CC90B8}" srcId="{FBE7DC15-D0A5-41A5-8D8B-C61B9529AB81}" destId="{77816255-94AF-422B-989F-06B060629760}" srcOrd="0" destOrd="0" parTransId="{78736BE9-58EE-44C6-88FA-B1843625A81F}" sibTransId="{7CE8BCD5-36E2-4D15-80BB-AF85E636E857}"/>
    <dgm:cxn modelId="{282CDF15-C59F-47BA-880B-28FE18FB2D58}" type="presOf" srcId="{F1641ED6-85BC-4C70-9B86-57D02F9107CC}" destId="{9DAB6F64-E47F-4FB7-8B4E-B856C73D03DD}" srcOrd="0" destOrd="0" presId="urn:microsoft.com/office/officeart/2005/8/layout/chevron2"/>
    <dgm:cxn modelId="{0AB67D6F-47B9-4A43-A368-73EF6CFF8508}" srcId="{77816255-94AF-422B-989F-06B060629760}" destId="{CB8DBE86-5521-4C39-80E9-A0B098269860}" srcOrd="0" destOrd="0" parTransId="{EF7A4572-755A-4777-A917-A06076B1EFC1}" sibTransId="{1D6F1AFF-59C6-4569-B784-0539C9F72682}"/>
    <dgm:cxn modelId="{8E7C5E2F-6573-4D32-BE08-8B7C7BDE173D}" type="presOf" srcId="{B452513D-599A-4301-9D22-8C4E789690DF}" destId="{A849B147-FB33-406E-AC25-71828FD05EE8}" srcOrd="0" destOrd="0" presId="urn:microsoft.com/office/officeart/2005/8/layout/chevron2"/>
    <dgm:cxn modelId="{42F11CAC-7B26-4B8F-B378-EBFCDFD20097}" srcId="{F1641ED6-85BC-4C70-9B86-57D02F9107CC}" destId="{B26DFC73-2917-462C-ADBA-B31D22776AA0}" srcOrd="0" destOrd="0" parTransId="{B89D1D30-1FA5-4FCF-BAA1-3D23FB47F8C6}" sibTransId="{6336C9A9-B32E-4EC2-AC37-BC665E45867D}"/>
    <dgm:cxn modelId="{DCB9E813-DDD7-42E2-9554-D43044A3D192}" type="presOf" srcId="{27B57087-64DE-4FC7-91FD-2C1574A2614C}" destId="{8BF404CF-F6B9-4B76-A9DA-29E3E1077BC2}" srcOrd="0" destOrd="0" presId="urn:microsoft.com/office/officeart/2005/8/layout/chevron2"/>
    <dgm:cxn modelId="{B3D31316-A6F8-4A49-B09A-2BBB9ECFD2BF}" type="presOf" srcId="{34CC3721-19A4-47A8-B854-267DB14DF4F5}" destId="{837272A8-5388-4BBC-A39D-18C8C61645CA}" srcOrd="0" destOrd="1" presId="urn:microsoft.com/office/officeart/2005/8/layout/chevron2"/>
    <dgm:cxn modelId="{8B6A4CE8-B4D2-40E1-AE2D-B77040AB7613}" type="presParOf" srcId="{F0794B9C-E57E-42E3-A0DD-EFBC5FA5E11F}" destId="{D24317EE-66E8-4271-98EE-C7E5E92FCE3E}" srcOrd="0" destOrd="0" presId="urn:microsoft.com/office/officeart/2005/8/layout/chevron2"/>
    <dgm:cxn modelId="{075A33F5-8548-4798-B595-ED771F37EFF7}" type="presParOf" srcId="{D24317EE-66E8-4271-98EE-C7E5E92FCE3E}" destId="{551DA360-CF2C-48A6-82AD-D18B85C4B0A5}" srcOrd="0" destOrd="0" presId="urn:microsoft.com/office/officeart/2005/8/layout/chevron2"/>
    <dgm:cxn modelId="{0C329F75-6FE2-476D-A2D0-695E30A52BE6}" type="presParOf" srcId="{D24317EE-66E8-4271-98EE-C7E5E92FCE3E}" destId="{837272A8-5388-4BBC-A39D-18C8C61645CA}" srcOrd="1" destOrd="0" presId="urn:microsoft.com/office/officeart/2005/8/layout/chevron2"/>
    <dgm:cxn modelId="{DDCB0BAF-C3DE-41B8-830D-482E26292690}" type="presParOf" srcId="{F0794B9C-E57E-42E3-A0DD-EFBC5FA5E11F}" destId="{F4E56429-44D0-45ED-9E85-9544B9B33588}" srcOrd="1" destOrd="0" presId="urn:microsoft.com/office/officeart/2005/8/layout/chevron2"/>
    <dgm:cxn modelId="{2D411F76-6984-4EFB-993C-B2B312A1E1F2}" type="presParOf" srcId="{F0794B9C-E57E-42E3-A0DD-EFBC5FA5E11F}" destId="{20B2AEF1-436F-437D-8AA0-FDF82D457E6C}" srcOrd="2" destOrd="0" presId="urn:microsoft.com/office/officeart/2005/8/layout/chevron2"/>
    <dgm:cxn modelId="{4D7EC3A3-FC34-457B-A129-30AE71D28A7E}" type="presParOf" srcId="{20B2AEF1-436F-437D-8AA0-FDF82D457E6C}" destId="{9DAB6F64-E47F-4FB7-8B4E-B856C73D03DD}" srcOrd="0" destOrd="0" presId="urn:microsoft.com/office/officeart/2005/8/layout/chevron2"/>
    <dgm:cxn modelId="{55D46A28-5F60-41C1-AF54-91FAE6AEFCE9}" type="presParOf" srcId="{20B2AEF1-436F-437D-8AA0-FDF82D457E6C}" destId="{3D59D19E-09FE-4393-8A2C-C8F0F7E485CE}" srcOrd="1" destOrd="0" presId="urn:microsoft.com/office/officeart/2005/8/layout/chevron2"/>
    <dgm:cxn modelId="{86F5AD02-0985-4385-A33E-6D348773D59B}" type="presParOf" srcId="{F0794B9C-E57E-42E3-A0DD-EFBC5FA5E11F}" destId="{76EE37A2-01A8-4C08-A076-5164746F1706}" srcOrd="3" destOrd="0" presId="urn:microsoft.com/office/officeart/2005/8/layout/chevron2"/>
    <dgm:cxn modelId="{7AB02764-B196-40CA-A3D1-270D1E91E58B}" type="presParOf" srcId="{F0794B9C-E57E-42E3-A0DD-EFBC5FA5E11F}" destId="{CE9E5539-2F63-4709-B791-1005221DAC6E}" srcOrd="4" destOrd="0" presId="urn:microsoft.com/office/officeart/2005/8/layout/chevron2"/>
    <dgm:cxn modelId="{68A6B1D2-9FAA-4047-B81C-DB6F6EBA9501}" type="presParOf" srcId="{CE9E5539-2F63-4709-B791-1005221DAC6E}" destId="{111CF2A8-D1BD-428D-8585-2C3E8BBD4841}" srcOrd="0" destOrd="0" presId="urn:microsoft.com/office/officeart/2005/8/layout/chevron2"/>
    <dgm:cxn modelId="{536E5FC0-0A31-4418-AC48-C700A2C49A34}" type="presParOf" srcId="{CE9E5539-2F63-4709-B791-1005221DAC6E}" destId="{5C6EF629-CBC2-4B3F-B1A8-213004F59361}" srcOrd="1" destOrd="0" presId="urn:microsoft.com/office/officeart/2005/8/layout/chevron2"/>
    <dgm:cxn modelId="{A8811787-AA5F-447B-BBA9-D2FEA89474FE}" type="presParOf" srcId="{F0794B9C-E57E-42E3-A0DD-EFBC5FA5E11F}" destId="{1B178BBF-B2B9-4FE2-B03E-7BFDFAB209DB}" srcOrd="5" destOrd="0" presId="urn:microsoft.com/office/officeart/2005/8/layout/chevron2"/>
    <dgm:cxn modelId="{EB77D543-5F34-4EC6-819E-7CEE16445AE7}" type="presParOf" srcId="{F0794B9C-E57E-42E3-A0DD-EFBC5FA5E11F}" destId="{BFDE3655-D0C8-4FFE-8990-26BB497FAE24}" srcOrd="6" destOrd="0" presId="urn:microsoft.com/office/officeart/2005/8/layout/chevron2"/>
    <dgm:cxn modelId="{C4F7BB92-C9E9-40E6-9E6B-3BC3950E63DD}" type="presParOf" srcId="{BFDE3655-D0C8-4FFE-8990-26BB497FAE24}" destId="{8BF404CF-F6B9-4B76-A9DA-29E3E1077BC2}" srcOrd="0" destOrd="0" presId="urn:microsoft.com/office/officeart/2005/8/layout/chevron2"/>
    <dgm:cxn modelId="{AF1912CD-D7C9-4938-821A-8E4B0B18B779}" type="presParOf" srcId="{BFDE3655-D0C8-4FFE-8990-26BB497FAE24}" destId="{A849B147-FB33-406E-AC25-71828FD05EE8}" srcOrd="1" destOrd="0" presId="urn:microsoft.com/office/officeart/2005/8/layout/chevron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1DA360-CF2C-48A6-82AD-D18B85C4B0A5}">
      <dsp:nvSpPr>
        <dsp:cNvPr id="0" name=""/>
        <dsp:cNvSpPr/>
      </dsp:nvSpPr>
      <dsp:spPr>
        <a:xfrm rot="5400000">
          <a:off x="-209586" y="218843"/>
          <a:ext cx="1397246" cy="978072"/>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1</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498292"/>
        <a:ext cx="978072" cy="419174"/>
      </dsp:txXfrm>
    </dsp:sp>
    <dsp:sp modelId="{837272A8-5388-4BBC-A39D-18C8C61645CA}">
      <dsp:nvSpPr>
        <dsp:cNvPr id="0" name=""/>
        <dsp:cNvSpPr/>
      </dsp:nvSpPr>
      <dsp:spPr>
        <a:xfrm rot="5400000">
          <a:off x="4225931" y="-3238601"/>
          <a:ext cx="908210" cy="7403927"/>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Pontuação realizada por :</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a:p>
          <a:pPr marL="342900" lvl="2"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Autoridades Nacionais</a:t>
          </a:r>
        </a:p>
        <a:p>
          <a:pPr marL="342900" lvl="2"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Secretariado Conjunto</a:t>
          </a:r>
        </a:p>
      </dsp:txBody>
      <dsp:txXfrm rot="-5400000">
        <a:off x="978073" y="53592"/>
        <a:ext cx="7359592" cy="819540"/>
      </dsp:txXfrm>
    </dsp:sp>
    <dsp:sp modelId="{9DAB6F64-E47F-4FB7-8B4E-B856C73D03DD}">
      <dsp:nvSpPr>
        <dsp:cNvPr id="0" name=""/>
        <dsp:cNvSpPr/>
      </dsp:nvSpPr>
      <dsp:spPr>
        <a:xfrm rot="5400000">
          <a:off x="-209586" y="1475768"/>
          <a:ext cx="1397246" cy="978072"/>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2</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1755217"/>
        <a:ext cx="978072" cy="419174"/>
      </dsp:txXfrm>
    </dsp:sp>
    <dsp:sp modelId="{3D59D19E-09FE-4393-8A2C-C8F0F7E485CE}">
      <dsp:nvSpPr>
        <dsp:cNvPr id="0" name=""/>
        <dsp:cNvSpPr/>
      </dsp:nvSpPr>
      <dsp:spPr>
        <a:xfrm rot="5400000">
          <a:off x="4225931" y="-1981677"/>
          <a:ext cx="908210" cy="7403927"/>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Obtenção de uma pontuação média global sobre 100 pontos</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1310516"/>
        <a:ext cx="7359592" cy="819540"/>
      </dsp:txXfrm>
    </dsp:sp>
    <dsp:sp modelId="{111CF2A8-D1BD-428D-8585-2C3E8BBD4841}">
      <dsp:nvSpPr>
        <dsp:cNvPr id="0" name=""/>
        <dsp:cNvSpPr/>
      </dsp:nvSpPr>
      <dsp:spPr>
        <a:xfrm rot="5400000">
          <a:off x="-209586" y="2732692"/>
          <a:ext cx="1397246" cy="978072"/>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3</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3012141"/>
        <a:ext cx="978072" cy="419174"/>
      </dsp:txXfrm>
    </dsp:sp>
    <dsp:sp modelId="{5C6EF629-CBC2-4B3F-B1A8-213004F59361}">
      <dsp:nvSpPr>
        <dsp:cNvPr id="0" name=""/>
        <dsp:cNvSpPr/>
      </dsp:nvSpPr>
      <dsp:spPr>
        <a:xfrm rot="5400000">
          <a:off x="4225931" y="-724752"/>
          <a:ext cx="908210" cy="7403927"/>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Estabelecimento de uma classificação em função da pontuação obtida</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978073" y="2567441"/>
        <a:ext cx="7359592" cy="819540"/>
      </dsp:txXfrm>
    </dsp:sp>
    <dsp:sp modelId="{8BF404CF-F6B9-4B76-A9DA-29E3E1077BC2}">
      <dsp:nvSpPr>
        <dsp:cNvPr id="0" name=""/>
        <dsp:cNvSpPr/>
      </dsp:nvSpPr>
      <dsp:spPr>
        <a:xfrm rot="5400000">
          <a:off x="-209586" y="4137083"/>
          <a:ext cx="1397246" cy="978072"/>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pt-BR" sz="2400" kern="1200" noProof="0" dirty="0" smtClean="0">
              <a:latin typeface="Open Sans" panose="020B0606030504020204" pitchFamily="34" charset="0"/>
              <a:ea typeface="Open Sans" panose="020B0606030504020204" pitchFamily="34" charset="0"/>
              <a:cs typeface="Open Sans" panose="020B0606030504020204" pitchFamily="34" charset="0"/>
            </a:rPr>
            <a:t>4</a:t>
          </a:r>
          <a:endParaRPr lang="pt-BR" sz="2400" kern="1200" noProof="0" dirty="0">
            <a:latin typeface="Open Sans" panose="020B0606030504020204" pitchFamily="34" charset="0"/>
            <a:ea typeface="Open Sans" panose="020B0606030504020204" pitchFamily="34" charset="0"/>
            <a:cs typeface="Open Sans" panose="020B0606030504020204" pitchFamily="34" charset="0"/>
          </a:endParaRPr>
        </a:p>
      </dsp:txBody>
      <dsp:txXfrm rot="-5400000">
        <a:off x="1" y="4416532"/>
        <a:ext cx="978072" cy="419174"/>
      </dsp:txXfrm>
    </dsp:sp>
    <dsp:sp modelId="{A849B147-FB33-406E-AC25-71828FD05EE8}">
      <dsp:nvSpPr>
        <dsp:cNvPr id="0" name=""/>
        <dsp:cNvSpPr/>
      </dsp:nvSpPr>
      <dsp:spPr>
        <a:xfrm rot="5400000">
          <a:off x="4078465" y="679638"/>
          <a:ext cx="1203142" cy="7403927"/>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BR" sz="1800" kern="1200" noProof="0" dirty="0" smtClean="0">
              <a:latin typeface="Open Sans" panose="020B0606030504020204" pitchFamily="34" charset="0"/>
              <a:ea typeface="Open Sans" panose="020B0606030504020204" pitchFamily="34" charset="0"/>
              <a:cs typeface="Open Sans" panose="020B0606030504020204" pitchFamily="34" charset="0"/>
            </a:rPr>
            <a:t>Pontuação&gt; 50 pontos: projeto considerado (em função da disponibilidade financeira do eixo no qual se insere)</a:t>
          </a:r>
          <a:endParaRPr lang="pt-BR" sz="1800" kern="1200" noProof="0" dirty="0">
            <a:latin typeface="Open Sans" panose="020B0606030504020204" pitchFamily="34" charset="0"/>
            <a:ea typeface="Open Sans" panose="020B0606030504020204" pitchFamily="34" charset="0"/>
            <a:cs typeface="Open Sans" panose="020B0606030504020204" pitchFamily="34" charset="0"/>
          </a:endParaRPr>
        </a:p>
        <a:p>
          <a:pPr marL="171450" lvl="1" indent="-171450" algn="l" defTabSz="800100">
            <a:lnSpc>
              <a:spcPct val="90000"/>
            </a:lnSpc>
            <a:spcBef>
              <a:spcPct val="0"/>
            </a:spcBef>
            <a:spcAft>
              <a:spcPct val="15000"/>
            </a:spcAft>
            <a:buChar char="••"/>
          </a:pPr>
          <a:r>
            <a:rPr lang="pt-BR" sz="1800" kern="1200" noProof="0" dirty="0">
              <a:latin typeface="Open Sans" panose="020B0606030504020204" pitchFamily="34" charset="0"/>
              <a:ea typeface="Open Sans" panose="020B0606030504020204" pitchFamily="34" charset="0"/>
              <a:cs typeface="Open Sans" panose="020B0606030504020204" pitchFamily="34" charset="0"/>
            </a:rPr>
            <a:t>Pontuação &lt; 50 pontos: projeto não considerado (proposto como não aprovado)</a:t>
          </a:r>
        </a:p>
      </dsp:txBody>
      <dsp:txXfrm rot="-5400000">
        <a:off x="978073" y="3838764"/>
        <a:ext cx="7345194" cy="108567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0.06791</cdr:x>
      <cdr:y>0.87512</cdr:y>
    </cdr:from>
    <cdr:to>
      <cdr:x>0.96321</cdr:x>
      <cdr:y>0.93993</cdr:y>
    </cdr:to>
    <cdr:sp macro="" textlink="">
      <cdr:nvSpPr>
        <cdr:cNvPr id="2" name="Rectángulo 1"/>
        <cdr:cNvSpPr/>
      </cdr:nvSpPr>
      <cdr:spPr>
        <a:xfrm xmlns:a="http://schemas.openxmlformats.org/drawingml/2006/main">
          <a:off x="421954" y="4271962"/>
          <a:ext cx="5562600" cy="316379"/>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s-ES" b="1" dirty="0" smtClean="0">
              <a:solidFill>
                <a:schemeClr val="tx1"/>
              </a:solidFill>
            </a:rPr>
            <a:t>  </a:t>
          </a:r>
          <a:r>
            <a:rPr lang="es-ES" b="1" dirty="0" err="1" smtClean="0">
              <a:solidFill>
                <a:schemeClr val="tx1"/>
              </a:solidFill>
              <a:latin typeface="Open Sans" panose="020B0606030504020204" pitchFamily="34" charset="0"/>
              <a:ea typeface="Open Sans" panose="020B0606030504020204" pitchFamily="34" charset="0"/>
              <a:cs typeface="Open Sans" panose="020B0606030504020204" pitchFamily="34" charset="0"/>
            </a:rPr>
            <a:t>Prioidade</a:t>
          </a:r>
          <a:r>
            <a:rPr lang="es-ES" b="1" dirty="0" smtClean="0">
              <a:solidFill>
                <a:schemeClr val="tx1"/>
              </a:solidFill>
            </a:rPr>
            <a:t> 1       </a:t>
          </a:r>
          <a:r>
            <a:rPr lang="es-ES" b="1" dirty="0" err="1" smtClean="0">
              <a:solidFill>
                <a:schemeClr val="tx1"/>
              </a:solidFill>
            </a:rPr>
            <a:t>Prioridade</a:t>
          </a:r>
          <a:r>
            <a:rPr lang="es-ES" b="1" dirty="0" smtClean="0">
              <a:solidFill>
                <a:schemeClr val="tx1"/>
              </a:solidFill>
            </a:rPr>
            <a:t> 2        </a:t>
          </a:r>
          <a:r>
            <a:rPr lang="es-ES" b="1" dirty="0" err="1" smtClean="0">
              <a:solidFill>
                <a:schemeClr val="tx1"/>
              </a:solidFill>
            </a:rPr>
            <a:t>Prioridade</a:t>
          </a:r>
          <a:r>
            <a:rPr lang="es-ES" b="1" dirty="0" smtClean="0">
              <a:solidFill>
                <a:schemeClr val="tx1"/>
              </a:solidFill>
            </a:rPr>
            <a:t> 3       </a:t>
          </a:r>
          <a:r>
            <a:rPr lang="es-ES" b="1" dirty="0" err="1" smtClean="0">
              <a:solidFill>
                <a:schemeClr val="tx1"/>
              </a:solidFill>
            </a:rPr>
            <a:t>Prioridade</a:t>
          </a:r>
          <a:r>
            <a:rPr lang="es-ES" b="1" dirty="0" smtClean="0">
              <a:solidFill>
                <a:schemeClr val="tx1"/>
              </a:solidFill>
            </a:rPr>
            <a:t> 4        </a:t>
          </a:r>
          <a:r>
            <a:rPr lang="es-ES" b="1" dirty="0" err="1" smtClean="0">
              <a:solidFill>
                <a:schemeClr val="tx1"/>
              </a:solidFill>
            </a:rPr>
            <a:t>Prioridade</a:t>
          </a:r>
          <a:r>
            <a:rPr lang="es-ES" b="1" dirty="0" smtClean="0">
              <a:solidFill>
                <a:schemeClr val="tx1"/>
              </a:solidFill>
            </a:rPr>
            <a:t> 5</a:t>
          </a:r>
          <a:endParaRPr lang="es-ES" b="1" dirty="0">
            <a:solidFill>
              <a:schemeClr val="tx1"/>
            </a:solidFill>
          </a:endParaRPr>
        </a:p>
      </cdr:txBody>
    </cdr:sp>
  </cdr:relSizeAnchor>
  <cdr:relSizeAnchor xmlns:cdr="http://schemas.openxmlformats.org/drawingml/2006/chartDrawing">
    <cdr:from>
      <cdr:x>0.11697</cdr:x>
      <cdr:y>0.93945</cdr:y>
    </cdr:from>
    <cdr:to>
      <cdr:x>0.33773</cdr:x>
      <cdr:y>0.98439</cdr:y>
    </cdr:to>
    <cdr:sp macro="" textlink="">
      <cdr:nvSpPr>
        <cdr:cNvPr id="3" name="Rectángulo 2"/>
        <cdr:cNvSpPr/>
      </cdr:nvSpPr>
      <cdr:spPr>
        <a:xfrm xmlns:a="http://schemas.openxmlformats.org/drawingml/2006/main">
          <a:off x="726754" y="4729162"/>
          <a:ext cx="13716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r>
            <a:rPr lang="es-ES" sz="900" dirty="0" err="1" smtClean="0"/>
            <a:t>Projetos</a:t>
          </a:r>
          <a:r>
            <a:rPr lang="es-ES" sz="900" dirty="0" smtClean="0"/>
            <a:t> </a:t>
          </a:r>
          <a:r>
            <a:rPr lang="es-ES" sz="900" dirty="0" err="1" smtClean="0"/>
            <a:t>apresentados</a:t>
          </a:r>
          <a:endParaRPr lang="es-ES" sz="900" dirty="0"/>
        </a:p>
      </cdr:txBody>
    </cdr:sp>
  </cdr:relSizeAnchor>
  <cdr:relSizeAnchor xmlns:cdr="http://schemas.openxmlformats.org/drawingml/2006/chartDrawing">
    <cdr:from>
      <cdr:x>0.38678</cdr:x>
      <cdr:y>0.93993</cdr:y>
    </cdr:from>
    <cdr:to>
      <cdr:x>0.57075</cdr:x>
      <cdr:y>1</cdr:y>
    </cdr:to>
    <cdr:sp macro="" textlink="">
      <cdr:nvSpPr>
        <cdr:cNvPr id="4" name="Rectángulo 3"/>
        <cdr:cNvSpPr/>
      </cdr:nvSpPr>
      <cdr:spPr>
        <a:xfrm xmlns:a="http://schemas.openxmlformats.org/drawingml/2006/main">
          <a:off x="2403154" y="4731586"/>
          <a:ext cx="1143000" cy="302376"/>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pt-BR" sz="900" noProof="0" dirty="0" smtClean="0">
              <a:latin typeface="Open Sans" panose="020B0606030504020204" pitchFamily="34" charset="0"/>
              <a:ea typeface="Open Sans" panose="020B0606030504020204" pitchFamily="34" charset="0"/>
              <a:cs typeface="Open Sans" panose="020B0606030504020204" pitchFamily="34" charset="0"/>
            </a:rPr>
            <a:t>Autorizados 2ª fase</a:t>
          </a:r>
          <a:endParaRPr lang="pt-BR" sz="900" noProof="0" dirty="0">
            <a:latin typeface="Open Sans" panose="020B0606030504020204" pitchFamily="34" charset="0"/>
            <a:ea typeface="Open Sans" panose="020B0606030504020204" pitchFamily="34" charset="0"/>
            <a:cs typeface="Open Sans" panose="020B0606030504020204" pitchFamily="34" charset="0"/>
          </a:endParaRPr>
        </a:p>
      </cdr:txBody>
    </cdr:sp>
  </cdr:relSizeAnchor>
  <cdr:relSizeAnchor xmlns:cdr="http://schemas.openxmlformats.org/drawingml/2006/chartDrawing">
    <cdr:from>
      <cdr:x>0.61981</cdr:x>
      <cdr:y>0.93945</cdr:y>
    </cdr:from>
    <cdr:to>
      <cdr:x>0.74245</cdr:x>
      <cdr:y>0.98439</cdr:y>
    </cdr:to>
    <cdr:sp macro="" textlink="">
      <cdr:nvSpPr>
        <cdr:cNvPr id="5" name="Rectángulo 4"/>
        <cdr:cNvSpPr/>
      </cdr:nvSpPr>
      <cdr:spPr>
        <a:xfrm xmlns:a="http://schemas.openxmlformats.org/drawingml/2006/main">
          <a:off x="3850954" y="4729162"/>
          <a:ext cx="7620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s-ES" sz="900" dirty="0" err="1" smtClean="0">
              <a:latin typeface="Open Sans" panose="020B0606030504020204" pitchFamily="34" charset="0"/>
              <a:ea typeface="Open Sans" panose="020B0606030504020204" pitchFamily="34" charset="0"/>
              <a:cs typeface="Open Sans" panose="020B0606030504020204" pitchFamily="34" charset="0"/>
            </a:rPr>
            <a:t>Aprovados</a:t>
          </a:r>
          <a:endParaRPr lang="es-ES" sz="900" dirty="0">
            <a:latin typeface="Open Sans" panose="020B0606030504020204" pitchFamily="34" charset="0"/>
            <a:ea typeface="Open Sans" panose="020B0606030504020204" pitchFamily="34" charset="0"/>
            <a:cs typeface="Open Sans" panose="020B0606030504020204" pitchFamily="34" charset="0"/>
          </a:endParaRPr>
        </a:p>
      </cdr:txBody>
    </cdr:sp>
  </cdr:relSizeAnchor>
  <cdr:relSizeAnchor xmlns:cdr="http://schemas.openxmlformats.org/drawingml/2006/chartDrawing">
    <cdr:from>
      <cdr:x>0.76698</cdr:x>
      <cdr:y>0.93945</cdr:y>
    </cdr:from>
    <cdr:to>
      <cdr:x>0.98774</cdr:x>
      <cdr:y>0.98439</cdr:y>
    </cdr:to>
    <cdr:sp macro="" textlink="">
      <cdr:nvSpPr>
        <cdr:cNvPr id="6" name="Rectángulo 5"/>
        <cdr:cNvSpPr/>
      </cdr:nvSpPr>
      <cdr:spPr>
        <a:xfrm xmlns:a="http://schemas.openxmlformats.org/drawingml/2006/main">
          <a:off x="4765354" y="4729162"/>
          <a:ext cx="1371600" cy="226221"/>
        </a:xfrm>
        <a:prstGeom xmlns:a="http://schemas.openxmlformats.org/drawingml/2006/main" prst="rect">
          <a:avLst/>
        </a:prstGeom>
        <a:ln xmlns:a="http://schemas.openxmlformats.org/drawingml/2006/main">
          <a:noFill/>
        </a:l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s-ES" sz="900" dirty="0" err="1" smtClean="0"/>
            <a:t>Taxa</a:t>
          </a:r>
          <a:r>
            <a:rPr lang="es-ES" sz="900" dirty="0" smtClean="0"/>
            <a:t> de </a:t>
          </a:r>
          <a:r>
            <a:rPr lang="es-ES" sz="900" dirty="0" err="1" smtClean="0"/>
            <a:t>sucesso</a:t>
          </a:r>
          <a:r>
            <a:rPr lang="es-ES" sz="900" dirty="0" smtClean="0"/>
            <a:t> 1ª fase</a:t>
          </a:r>
          <a:endParaRPr lang="es-ES" sz="9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latinLnBrk="0">
              <a:defRPr lang="es-ES" sz="1200"/>
            </a:lvl1pPr>
          </a:lstStyle>
          <a:p>
            <a:endParaRPr lang="es-ES" dirty="0"/>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latinLnBrk="0">
              <a:defRPr lang="es-ES" sz="1200"/>
            </a:lvl1pPr>
          </a:lstStyle>
          <a:p>
            <a:fld id="{D83FDC75-7F73-4A4A-A77C-09AADF00E0EA}" type="datetimeFigureOut">
              <a:rPr lang="es-ES" smtClean="0"/>
              <a:pPr/>
              <a:t>06/03/2017</a:t>
            </a:fld>
            <a:endParaRPr lang="es-ES" dirty="0"/>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latinLnBrk="0">
              <a:defRPr lang="es-ES" sz="1200"/>
            </a:lvl1pPr>
          </a:lstStyle>
          <a:p>
            <a:endParaRPr lang="es-ES" dirty="0"/>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latinLnBrk="0">
              <a:defRPr lang="es-ES" sz="1200"/>
            </a:lvl1pPr>
          </a:lstStyle>
          <a:p>
            <a:fld id="{459226BF-1F13-42D3-80DC-373E7ADD1EBC}" type="slidenum">
              <a:rPr lang="es-ES" smtClean="0"/>
              <a:pPr/>
              <a:t>‹Nº›</a:t>
            </a:fld>
            <a:endParaRPr lang="es-ES" dirty="0"/>
          </a:p>
        </p:txBody>
      </p:sp>
    </p:spTree>
    <p:extLst>
      <p:ext uri="{BB962C8B-B14F-4D97-AF65-F5344CB8AC3E}">
        <p14:creationId xmlns:p14="http://schemas.microsoft.com/office/powerpoint/2010/main" val="7604536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latinLnBrk="0">
              <a:defRPr lang="es-ES" sz="1200"/>
            </a:lvl1pPr>
          </a:lstStyle>
          <a:p>
            <a:endParaRPr lang="es-ES"/>
          </a:p>
        </p:txBody>
      </p:sp>
      <p:sp>
        <p:nvSpPr>
          <p:cNvPr id="3" name="Date Placeholder 2"/>
          <p:cNvSpPr>
            <a:spLocks noGrp="1"/>
          </p:cNvSpPr>
          <p:nvPr>
            <p:ph type="dt" idx="1"/>
          </p:nvPr>
        </p:nvSpPr>
        <p:spPr>
          <a:xfrm>
            <a:off x="3850443" y="0"/>
            <a:ext cx="2945659" cy="493713"/>
          </a:xfrm>
          <a:prstGeom prst="rect">
            <a:avLst/>
          </a:prstGeom>
        </p:spPr>
        <p:txBody>
          <a:bodyPr vert="horz" lIns="91440" tIns="45720" rIns="91440" bIns="45720" rtlCol="0"/>
          <a:lstStyle>
            <a:lvl1pPr algn="r" latinLnBrk="0">
              <a:defRPr lang="es-ES" sz="1200"/>
            </a:lvl1pPr>
          </a:lstStyle>
          <a:p>
            <a:fld id="{48AEF76B-3757-4A0B-AF93-28494465C1DD}" type="datetimeFigureOut">
              <a:rPr lang="es-ES"/>
              <a:pPr/>
              <a:t>06/03/2017</a:t>
            </a:fld>
            <a:endParaRPr lang="es-E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Footer Placeholder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latinLnBrk="0">
              <a:defRPr lang="es-ES" sz="1200"/>
            </a:lvl1pPr>
          </a:lstStyle>
          <a:p>
            <a:endParaRPr lang="es-ES"/>
          </a:p>
        </p:txBody>
      </p:sp>
      <p:sp>
        <p:nvSpPr>
          <p:cNvPr id="7" name="Slide Number Placeholder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latinLnBrk="0">
              <a:defRPr lang="es-ES" sz="1200"/>
            </a:lvl1pPr>
          </a:lstStyle>
          <a:p>
            <a:fld id="{75693FD4-8F83-4EF7-AC3F-0DC0388986B0}" type="slidenum">
              <a:rPr/>
              <a:pPr/>
              <a:t>‹Nº›</a:t>
            </a:fld>
            <a:endParaRPr lang="es-ES"/>
          </a:p>
        </p:txBody>
      </p:sp>
    </p:spTree>
    <p:extLst>
      <p:ext uri="{BB962C8B-B14F-4D97-AF65-F5344CB8AC3E}">
        <p14:creationId xmlns:p14="http://schemas.microsoft.com/office/powerpoint/2010/main" val="744737610"/>
      </p:ext>
    </p:extLst>
  </p:cSld>
  <p:clrMap bg1="lt1" tx1="dk1" bg2="lt2" tx2="dk2" accent1="accent1" accent2="accent2" accent3="accent3" accent4="accent4" accent5="accent5" accent6="accent6" hlink="hlink" folHlink="folHlink"/>
  <p:notesStyle>
    <a:lvl1pPr marL="0" algn="l" defTabSz="914400" rtl="0" eaLnBrk="1" latinLnBrk="0" hangingPunct="1">
      <a:defRPr lang="es-ES" sz="1200" kern="1200">
        <a:solidFill>
          <a:schemeClr val="tx1"/>
        </a:solidFill>
        <a:latin typeface="+mn-lt"/>
        <a:ea typeface="+mn-ea"/>
        <a:cs typeface="+mn-cs"/>
      </a:defRPr>
    </a:lvl1pPr>
    <a:lvl2pPr marL="457200" algn="l" defTabSz="914400" rtl="0" eaLnBrk="1" latinLnBrk="0" hangingPunct="1">
      <a:defRPr lang="es-ES" sz="1200" kern="1200">
        <a:solidFill>
          <a:schemeClr val="tx1"/>
        </a:solidFill>
        <a:latin typeface="+mn-lt"/>
        <a:ea typeface="+mn-ea"/>
        <a:cs typeface="+mn-cs"/>
      </a:defRPr>
    </a:lvl2pPr>
    <a:lvl3pPr marL="914400" algn="l" defTabSz="914400" rtl="0" eaLnBrk="1" latinLnBrk="0" hangingPunct="1">
      <a:defRPr lang="es-ES" sz="1200" kern="1200">
        <a:solidFill>
          <a:schemeClr val="tx1"/>
        </a:solidFill>
        <a:latin typeface="+mn-lt"/>
        <a:ea typeface="+mn-ea"/>
        <a:cs typeface="+mn-cs"/>
      </a:defRPr>
    </a:lvl3pPr>
    <a:lvl4pPr marL="1371600" algn="l" defTabSz="914400" rtl="0" eaLnBrk="1" latinLnBrk="0" hangingPunct="1">
      <a:defRPr lang="es-ES" sz="1200" kern="1200">
        <a:solidFill>
          <a:schemeClr val="tx1"/>
        </a:solidFill>
        <a:latin typeface="+mn-lt"/>
        <a:ea typeface="+mn-ea"/>
        <a:cs typeface="+mn-cs"/>
      </a:defRPr>
    </a:lvl4pPr>
    <a:lvl5pPr marL="1828800" algn="l" defTabSz="914400" rtl="0" eaLnBrk="1" latinLnBrk="0" hangingPunct="1">
      <a:defRPr lang="es-ES" sz="1200" kern="1200">
        <a:solidFill>
          <a:schemeClr val="tx1"/>
        </a:solidFill>
        <a:latin typeface="+mn-lt"/>
        <a:ea typeface="+mn-ea"/>
        <a:cs typeface="+mn-cs"/>
      </a:defRPr>
    </a:lvl5pPr>
    <a:lvl6pPr marL="2286000" algn="l" defTabSz="914400" rtl="0" eaLnBrk="1" latinLnBrk="0" hangingPunct="1">
      <a:defRPr lang="es-ES" sz="1200" kern="1200">
        <a:solidFill>
          <a:schemeClr val="tx1"/>
        </a:solidFill>
        <a:latin typeface="+mn-lt"/>
        <a:ea typeface="+mn-ea"/>
        <a:cs typeface="+mn-cs"/>
      </a:defRPr>
    </a:lvl6pPr>
    <a:lvl7pPr marL="2743200" algn="l" defTabSz="914400" rtl="0" eaLnBrk="1" latinLnBrk="0" hangingPunct="1">
      <a:defRPr lang="es-ES" sz="1200" kern="1200">
        <a:solidFill>
          <a:schemeClr val="tx1"/>
        </a:solidFill>
        <a:latin typeface="+mn-lt"/>
        <a:ea typeface="+mn-ea"/>
        <a:cs typeface="+mn-cs"/>
      </a:defRPr>
    </a:lvl7pPr>
    <a:lvl8pPr marL="3200400" algn="l" defTabSz="914400" rtl="0" eaLnBrk="1" latinLnBrk="0" hangingPunct="1">
      <a:defRPr lang="es-ES" sz="1200" kern="1200">
        <a:solidFill>
          <a:schemeClr val="tx1"/>
        </a:solidFill>
        <a:latin typeface="+mn-lt"/>
        <a:ea typeface="+mn-ea"/>
        <a:cs typeface="+mn-cs"/>
      </a:defRPr>
    </a:lvl8pPr>
    <a:lvl9pPr marL="3657600" algn="l" defTabSz="914400" rtl="0" eaLnBrk="1" latinLnBrk="0" hangingPunct="1">
      <a:defRPr lang="es-ES"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a:t>
            </a:fld>
            <a:endParaRPr lang="fr-FR"/>
          </a:p>
        </p:txBody>
      </p:sp>
    </p:spTree>
    <p:extLst>
      <p:ext uri="{BB962C8B-B14F-4D97-AF65-F5344CB8AC3E}">
        <p14:creationId xmlns:p14="http://schemas.microsoft.com/office/powerpoint/2010/main" val="355745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11</a:t>
            </a:fld>
            <a:endParaRPr lang="fr-FR"/>
          </a:p>
        </p:txBody>
      </p:sp>
    </p:spTree>
    <p:extLst>
      <p:ext uri="{BB962C8B-B14F-4D97-AF65-F5344CB8AC3E}">
        <p14:creationId xmlns:p14="http://schemas.microsoft.com/office/powerpoint/2010/main" val="1025272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12</a:t>
            </a:fld>
            <a:endParaRPr lang="fr-FR"/>
          </a:p>
        </p:txBody>
      </p:sp>
    </p:spTree>
    <p:extLst>
      <p:ext uri="{BB962C8B-B14F-4D97-AF65-F5344CB8AC3E}">
        <p14:creationId xmlns:p14="http://schemas.microsoft.com/office/powerpoint/2010/main" val="2646480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13</a:t>
            </a:fld>
            <a:endParaRPr lang="fr-FR"/>
          </a:p>
        </p:txBody>
      </p:sp>
    </p:spTree>
    <p:extLst>
      <p:ext uri="{BB962C8B-B14F-4D97-AF65-F5344CB8AC3E}">
        <p14:creationId xmlns:p14="http://schemas.microsoft.com/office/powerpoint/2010/main" val="2859935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21</a:t>
            </a:fld>
            <a:endParaRPr lang="fr-FR"/>
          </a:p>
        </p:txBody>
      </p:sp>
    </p:spTree>
    <p:extLst>
      <p:ext uri="{BB962C8B-B14F-4D97-AF65-F5344CB8AC3E}">
        <p14:creationId xmlns:p14="http://schemas.microsoft.com/office/powerpoint/2010/main" val="3764395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22</a:t>
            </a:fld>
            <a:endParaRPr lang="fr-FR"/>
          </a:p>
        </p:txBody>
      </p:sp>
    </p:spTree>
    <p:extLst>
      <p:ext uri="{BB962C8B-B14F-4D97-AF65-F5344CB8AC3E}">
        <p14:creationId xmlns:p14="http://schemas.microsoft.com/office/powerpoint/2010/main" val="24831132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23</a:t>
            </a:fld>
            <a:endParaRPr lang="fr-FR"/>
          </a:p>
        </p:txBody>
      </p:sp>
    </p:spTree>
    <p:extLst>
      <p:ext uri="{BB962C8B-B14F-4D97-AF65-F5344CB8AC3E}">
        <p14:creationId xmlns:p14="http://schemas.microsoft.com/office/powerpoint/2010/main" val="763534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24</a:t>
            </a:fld>
            <a:endParaRPr lang="fr-FR"/>
          </a:p>
        </p:txBody>
      </p:sp>
    </p:spTree>
    <p:extLst>
      <p:ext uri="{BB962C8B-B14F-4D97-AF65-F5344CB8AC3E}">
        <p14:creationId xmlns:p14="http://schemas.microsoft.com/office/powerpoint/2010/main" val="2992621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36</a:t>
            </a:fld>
            <a:endParaRPr lang="es-ES"/>
          </a:p>
        </p:txBody>
      </p:sp>
    </p:spTree>
    <p:extLst>
      <p:ext uri="{BB962C8B-B14F-4D97-AF65-F5344CB8AC3E}">
        <p14:creationId xmlns:p14="http://schemas.microsoft.com/office/powerpoint/2010/main" val="1465594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03263" y="800100"/>
            <a:ext cx="5330825" cy="3998913"/>
          </a:xfrm>
        </p:spPr>
      </p:sp>
      <p:sp>
        <p:nvSpPr>
          <p:cNvPr id="3" name="Marcador de notas 2"/>
          <p:cNvSpPr>
            <a:spLocks noGrp="1"/>
          </p:cNvSpPr>
          <p:nvPr>
            <p:ph type="body" idx="1"/>
          </p:nvPr>
        </p:nvSpPr>
        <p:spPr/>
        <p:txBody>
          <a:bodyPr/>
          <a:lstStyle/>
          <a:p>
            <a:pPr marL="0" indent="0">
              <a:buNone/>
            </a:pPr>
            <a:endParaRPr lang="pt-BR" dirty="0" smtClean="0"/>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37</a:t>
            </a:fld>
            <a:endParaRPr lang="es-ES"/>
          </a:p>
        </p:txBody>
      </p:sp>
    </p:spTree>
    <p:extLst>
      <p:ext uri="{BB962C8B-B14F-4D97-AF65-F5344CB8AC3E}">
        <p14:creationId xmlns:p14="http://schemas.microsoft.com/office/powerpoint/2010/main" val="3929154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err="1" smtClean="0"/>
              <a:t>Qq</a:t>
            </a:r>
            <a:r>
              <a:rPr lang="pt-BR" dirty="0" smtClean="0"/>
              <a:t> pessoa que representa uma entidade e que deseja participar numa candidatura de projeto </a:t>
            </a:r>
            <a:r>
              <a:rPr lang="pt-BR" dirty="0" err="1" smtClean="0"/>
              <a:t>Sudoe</a:t>
            </a:r>
            <a:r>
              <a:rPr lang="pt-BR" dirty="0" smtClean="0"/>
              <a:t> deve obrigatoriamente registar-se como usuário em </a:t>
            </a:r>
            <a:r>
              <a:rPr lang="pt-BR" dirty="0" err="1" smtClean="0"/>
              <a:t>eSudoe</a:t>
            </a:r>
            <a:r>
              <a:rPr lang="pt-BR" dirty="0" smtClean="0"/>
              <a:t>. Os campos a preencher consistem no usuário, nome, apelido e e-mail da pessoa. Depois</a:t>
            </a:r>
            <a:r>
              <a:rPr lang="pt-BR" baseline="0" dirty="0" smtClean="0"/>
              <a:t> o usuário receberá um </a:t>
            </a:r>
            <a:r>
              <a:rPr lang="pt-BR" baseline="0" dirty="0" err="1" smtClean="0"/>
              <a:t>email</a:t>
            </a:r>
            <a:r>
              <a:rPr lang="pt-BR" baseline="0" dirty="0" smtClean="0"/>
              <a:t> de ativação da conta. Depois poderá aceder à seção 2)</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38</a:t>
            </a:fld>
            <a:endParaRPr lang="es-ES"/>
          </a:p>
        </p:txBody>
      </p:sp>
    </p:spTree>
    <p:extLst>
      <p:ext uri="{BB962C8B-B14F-4D97-AF65-F5344CB8AC3E}">
        <p14:creationId xmlns:p14="http://schemas.microsoft.com/office/powerpoint/2010/main" val="2120843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3</a:t>
            </a:fld>
            <a:endParaRPr lang="fr-FR"/>
          </a:p>
        </p:txBody>
      </p:sp>
    </p:spTree>
    <p:extLst>
      <p:ext uri="{BB962C8B-B14F-4D97-AF65-F5344CB8AC3E}">
        <p14:creationId xmlns:p14="http://schemas.microsoft.com/office/powerpoint/2010/main" val="6423079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err="1" smtClean="0"/>
              <a:t>Qq</a:t>
            </a:r>
            <a:r>
              <a:rPr lang="pt-BR" dirty="0" smtClean="0"/>
              <a:t> pessoa que representa uma entidade e que deseja participar numa candidatura de projeto </a:t>
            </a:r>
            <a:r>
              <a:rPr lang="pt-BR" dirty="0" err="1" smtClean="0"/>
              <a:t>Sudoe</a:t>
            </a:r>
            <a:r>
              <a:rPr lang="pt-BR" dirty="0" smtClean="0"/>
              <a:t> deve obrigatoriamente registar-se como usuário em </a:t>
            </a:r>
            <a:r>
              <a:rPr lang="pt-BR" dirty="0" err="1" smtClean="0"/>
              <a:t>eSudoe</a:t>
            </a:r>
            <a:r>
              <a:rPr lang="pt-BR" dirty="0" smtClean="0"/>
              <a:t>. Os campos a preencher consistem no usuário, nome, apelido e e-mail da pessoa. Depois</a:t>
            </a:r>
            <a:r>
              <a:rPr lang="pt-BR" baseline="0" dirty="0" smtClean="0"/>
              <a:t> o usuário receberá um </a:t>
            </a:r>
            <a:r>
              <a:rPr lang="pt-BR" baseline="0" dirty="0" err="1" smtClean="0"/>
              <a:t>email</a:t>
            </a:r>
            <a:r>
              <a:rPr lang="pt-BR" baseline="0" dirty="0" smtClean="0"/>
              <a:t> de ativação da conta. Depois poderá aceder à seção 2)</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39</a:t>
            </a:fld>
            <a:endParaRPr lang="es-ES"/>
          </a:p>
        </p:txBody>
      </p:sp>
    </p:spTree>
    <p:extLst>
      <p:ext uri="{BB962C8B-B14F-4D97-AF65-F5344CB8AC3E}">
        <p14:creationId xmlns:p14="http://schemas.microsoft.com/office/powerpoint/2010/main" val="3607105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pt-BR" sz="1200" b="0" i="0" kern="1200" dirty="0" smtClean="0">
                <a:solidFill>
                  <a:schemeClr val="tx1"/>
                </a:solidFill>
                <a:effectLst/>
                <a:latin typeface="+mn-lt"/>
                <a:ea typeface="+mn-ea"/>
                <a:cs typeface="+mn-cs"/>
              </a:rPr>
              <a:t>2) </a:t>
            </a:r>
            <a:r>
              <a:rPr lang="pt-BR" sz="1200" b="0" i="0" kern="1200" dirty="0" err="1" smtClean="0">
                <a:solidFill>
                  <a:schemeClr val="tx1"/>
                </a:solidFill>
                <a:effectLst/>
                <a:latin typeface="+mn-lt"/>
                <a:ea typeface="+mn-ea"/>
                <a:cs typeface="+mn-cs"/>
              </a:rPr>
              <a:t>Qq</a:t>
            </a:r>
            <a:r>
              <a:rPr lang="pt-BR" sz="1200" b="0" i="0" kern="1200" dirty="0" smtClean="0">
                <a:solidFill>
                  <a:schemeClr val="tx1"/>
                </a:solidFill>
                <a:effectLst/>
                <a:latin typeface="+mn-lt"/>
                <a:ea typeface="+mn-ea"/>
                <a:cs typeface="+mn-cs"/>
              </a:rPr>
              <a:t> entidade que pretende fazer parte de uma parceria de projeto, como BP ou B, deverá estar previamente registada em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Após a realização deste processo, será atribuído automaticamente à entidade um código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Este código será então válido para toda a duração do Programa de Cooperação 2014-2020 e por conseguinte para o conjunto das convocatórias de projetos.</a:t>
            </a:r>
            <a:r>
              <a:rPr lang="pt-BR" dirty="0" smtClean="0"/>
              <a:t/>
            </a:r>
            <a:br>
              <a:rPr lang="pt-BR" dirty="0" smtClean="0"/>
            </a:br>
            <a:r>
              <a:rPr lang="pt-BR" sz="1200" b="0" i="0" kern="1200" dirty="0" smtClean="0">
                <a:solidFill>
                  <a:schemeClr val="tx1"/>
                </a:solidFill>
                <a:effectLst/>
                <a:latin typeface="+mn-lt"/>
                <a:ea typeface="+mn-ea"/>
                <a:cs typeface="+mn-cs"/>
              </a:rPr>
              <a:t>Este registo prévio refere-se apenas às entidades que desejarão receber uma ajuda FEDER. Estas entidades participarão nos projetos como BP ou B. Os parceiros associados (parceiros que participarão nos projetos mas que não receberão ajuda FEDER) não deverão estar registados.</a:t>
            </a:r>
          </a:p>
          <a:p>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Dados solicitados:</a:t>
            </a:r>
            <a:r>
              <a:rPr lang="pt-BR" sz="1200" b="0" i="0" kern="1200" baseline="0" dirty="0" smtClean="0">
                <a:solidFill>
                  <a:schemeClr val="tx1"/>
                </a:solidFill>
                <a:effectLst/>
                <a:latin typeface="+mn-lt"/>
                <a:ea typeface="+mn-ea"/>
                <a:cs typeface="+mn-cs"/>
              </a:rPr>
              <a:t> .......</a:t>
            </a:r>
            <a:endParaRPr lang="pt-BR" sz="1200" b="0" i="0" kern="1200" dirty="0" smtClean="0">
              <a:solidFill>
                <a:schemeClr val="tx1"/>
              </a:solidFill>
              <a:effectLst/>
              <a:latin typeface="+mn-lt"/>
              <a:ea typeface="+mn-ea"/>
              <a:cs typeface="+mn-cs"/>
            </a:endParaRPr>
          </a:p>
          <a:p>
            <a:r>
              <a:rPr lang="pt-BR" dirty="0" smtClean="0"/>
              <a:t/>
            </a:r>
            <a:br>
              <a:rPr lang="pt-BR" dirty="0" smtClean="0"/>
            </a:br>
            <a:r>
              <a:rPr lang="pt-BR" sz="1200" b="1" i="0" kern="1200" dirty="0" smtClean="0">
                <a:solidFill>
                  <a:schemeClr val="tx1"/>
                </a:solidFill>
                <a:effectLst/>
                <a:latin typeface="+mn-lt"/>
                <a:ea typeface="+mn-ea"/>
                <a:cs typeface="+mn-cs"/>
              </a:rPr>
              <a:t>Antes de registar uma entidade</a:t>
            </a:r>
            <a:endParaRPr lang="pt-BR" sz="1200" b="0" i="0" kern="1200" dirty="0" smtClean="0">
              <a:solidFill>
                <a:schemeClr val="tx1"/>
              </a:solidFill>
              <a:effectLst/>
              <a:latin typeface="+mn-lt"/>
              <a:ea typeface="+mn-ea"/>
              <a:cs typeface="+mn-cs"/>
            </a:endParaRPr>
          </a:p>
          <a:p>
            <a:r>
              <a:rPr lang="pt-BR" sz="1200" b="0" i="0" kern="1200" dirty="0" smtClean="0">
                <a:solidFill>
                  <a:schemeClr val="tx1"/>
                </a:solidFill>
                <a:effectLst/>
                <a:latin typeface="+mn-lt"/>
                <a:ea typeface="+mn-ea"/>
                <a:cs typeface="+mn-cs"/>
              </a:rPr>
              <a:t>O código entidade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é válido para a entidade, não é nominativo nem associado a um trabalhador da entidade.</a:t>
            </a:r>
          </a:p>
          <a:p>
            <a:r>
              <a:rPr lang="pt-BR" sz="1200" b="0" i="0" kern="1200" dirty="0" smtClean="0">
                <a:solidFill>
                  <a:schemeClr val="tx1"/>
                </a:solidFill>
                <a:effectLst/>
                <a:latin typeface="+mn-lt"/>
                <a:ea typeface="+mn-ea"/>
                <a:cs typeface="+mn-cs"/>
              </a:rPr>
              <a:t>Em contrapartida, em função do tipo de entidade, o Programa </a:t>
            </a:r>
            <a:r>
              <a:rPr lang="pt-BR" sz="1200" b="0" i="0" kern="1200" dirty="0" err="1" smtClean="0">
                <a:solidFill>
                  <a:schemeClr val="tx1"/>
                </a:solidFill>
                <a:effectLst/>
                <a:latin typeface="+mn-lt"/>
                <a:ea typeface="+mn-ea"/>
                <a:cs typeface="+mn-cs"/>
              </a:rPr>
              <a:t>Interreg</a:t>
            </a:r>
            <a:r>
              <a:rPr lang="pt-BR" sz="1200" b="0" i="0" kern="1200" dirty="0" smtClean="0">
                <a:solidFill>
                  <a:schemeClr val="tx1"/>
                </a:solidFill>
                <a:effectLst/>
                <a:latin typeface="+mn-lt"/>
                <a:ea typeface="+mn-ea"/>
                <a:cs typeface="+mn-cs"/>
              </a:rPr>
              <a:t> </a:t>
            </a:r>
            <a:r>
              <a:rPr lang="pt-BR" sz="1200" b="0" i="0" kern="1200" dirty="0" err="1" smtClean="0">
                <a:solidFill>
                  <a:schemeClr val="tx1"/>
                </a:solidFill>
                <a:effectLst/>
                <a:latin typeface="+mn-lt"/>
                <a:ea typeface="+mn-ea"/>
                <a:cs typeface="+mn-cs"/>
              </a:rPr>
              <a:t>Sudoe</a:t>
            </a:r>
            <a:r>
              <a:rPr lang="pt-BR" sz="1200" b="0" i="0" kern="1200" dirty="0" smtClean="0">
                <a:solidFill>
                  <a:schemeClr val="tx1"/>
                </a:solidFill>
                <a:effectLst/>
                <a:latin typeface="+mn-lt"/>
                <a:ea typeface="+mn-ea"/>
                <a:cs typeface="+mn-cs"/>
              </a:rPr>
              <a:t> permite que o registo seja realizado ao nível de uma Direção-Geral, de um laboratório de investigação, de uma faculdade, etc. </a:t>
            </a:r>
            <a:r>
              <a:rPr lang="pt-BR" dirty="0" smtClean="0"/>
              <a:t/>
            </a:r>
            <a:br>
              <a:rPr lang="pt-BR" dirty="0" smtClean="0"/>
            </a:b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dispõe de um motor de pesquisa das entidades registadas. Antes de iniciar o registo da sua entidade, verifique que a mesma ainda não se encontra registada.</a:t>
            </a:r>
          </a:p>
          <a:p>
            <a:r>
              <a:rPr lang="pt-BR" dirty="0" smtClean="0"/>
              <a:t/>
            </a:r>
            <a:br>
              <a:rPr lang="pt-BR" dirty="0" smtClean="0"/>
            </a:br>
            <a:r>
              <a:rPr lang="pt-BR" sz="1200" b="0" i="0" kern="1200" dirty="0" smtClean="0">
                <a:solidFill>
                  <a:schemeClr val="tx1"/>
                </a:solidFill>
                <a:effectLst/>
                <a:latin typeface="+mn-lt"/>
                <a:ea typeface="+mn-ea"/>
                <a:cs typeface="+mn-cs"/>
              </a:rPr>
              <a:t>Se a sua entidade já estiver registada, deverá simplesmente introduzir o seu código </a:t>
            </a:r>
            <a:r>
              <a:rPr lang="pt-BR" sz="1200" b="0" i="0" kern="1200" dirty="0" err="1" smtClean="0">
                <a:solidFill>
                  <a:schemeClr val="tx1"/>
                </a:solidFill>
                <a:effectLst/>
                <a:latin typeface="+mn-lt"/>
                <a:ea typeface="+mn-ea"/>
                <a:cs typeface="+mn-cs"/>
              </a:rPr>
              <a:t>eSudoe</a:t>
            </a:r>
            <a:r>
              <a:rPr lang="pt-BR" sz="1200" b="0" i="0" kern="1200" dirty="0" smtClean="0">
                <a:solidFill>
                  <a:schemeClr val="tx1"/>
                </a:solidFill>
                <a:effectLst/>
                <a:latin typeface="+mn-lt"/>
                <a:ea typeface="+mn-ea"/>
                <a:cs typeface="+mn-cs"/>
              </a:rPr>
              <a:t> e comunicá-lo ao BP do seu projeto de modo a que possa vinculá-lo ao projeto. Se for o BP, solicitar aos demais parceiros este código</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40</a:t>
            </a:fld>
            <a:endParaRPr lang="es-ES"/>
          </a:p>
        </p:txBody>
      </p:sp>
    </p:spTree>
    <p:extLst>
      <p:ext uri="{BB962C8B-B14F-4D97-AF65-F5344CB8AC3E}">
        <p14:creationId xmlns:p14="http://schemas.microsoft.com/office/powerpoint/2010/main" val="4145900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03263" y="800100"/>
            <a:ext cx="5330825" cy="3998913"/>
          </a:xfrm>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dirty="0" smtClean="0"/>
              <a:t>3) A titulo de cerrar o ciclo</a:t>
            </a:r>
          </a:p>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41</a:t>
            </a:fld>
            <a:endParaRPr lang="es-ES"/>
          </a:p>
        </p:txBody>
      </p:sp>
    </p:spTree>
    <p:extLst>
      <p:ext uri="{BB962C8B-B14F-4D97-AF65-F5344CB8AC3E}">
        <p14:creationId xmlns:p14="http://schemas.microsoft.com/office/powerpoint/2010/main" val="22778059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pt-BR" dirty="0"/>
          </a:p>
        </p:txBody>
      </p:sp>
      <p:sp>
        <p:nvSpPr>
          <p:cNvPr id="4" name="Marcador de número de diapositiva 3"/>
          <p:cNvSpPr>
            <a:spLocks noGrp="1"/>
          </p:cNvSpPr>
          <p:nvPr>
            <p:ph type="sldNum" sz="quarter" idx="10"/>
          </p:nvPr>
        </p:nvSpPr>
        <p:spPr/>
        <p:txBody>
          <a:bodyPr/>
          <a:lstStyle/>
          <a:p>
            <a:fld id="{75693FD4-8F83-4EF7-AC3F-0DC0388986B0}" type="slidenum">
              <a:rPr lang="es-ES" smtClean="0"/>
              <a:pPr/>
              <a:t>42</a:t>
            </a:fld>
            <a:endParaRPr lang="es-ES"/>
          </a:p>
        </p:txBody>
      </p:sp>
    </p:spTree>
    <p:extLst>
      <p:ext uri="{BB962C8B-B14F-4D97-AF65-F5344CB8AC3E}">
        <p14:creationId xmlns:p14="http://schemas.microsoft.com/office/powerpoint/2010/main" val="1318392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4</a:t>
            </a:fld>
            <a:endParaRPr lang="fr-FR"/>
          </a:p>
        </p:txBody>
      </p:sp>
    </p:spTree>
    <p:extLst>
      <p:ext uri="{BB962C8B-B14F-4D97-AF65-F5344CB8AC3E}">
        <p14:creationId xmlns:p14="http://schemas.microsoft.com/office/powerpoint/2010/main" val="2690690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5</a:t>
            </a:fld>
            <a:endParaRPr lang="fr-FR"/>
          </a:p>
        </p:txBody>
      </p:sp>
    </p:spTree>
    <p:extLst>
      <p:ext uri="{BB962C8B-B14F-4D97-AF65-F5344CB8AC3E}">
        <p14:creationId xmlns:p14="http://schemas.microsoft.com/office/powerpoint/2010/main" val="3157809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6</a:t>
            </a:fld>
            <a:endParaRPr lang="fr-FR"/>
          </a:p>
        </p:txBody>
      </p:sp>
    </p:spTree>
    <p:extLst>
      <p:ext uri="{BB962C8B-B14F-4D97-AF65-F5344CB8AC3E}">
        <p14:creationId xmlns:p14="http://schemas.microsoft.com/office/powerpoint/2010/main" val="1948169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7</a:t>
            </a:fld>
            <a:endParaRPr lang="fr-FR"/>
          </a:p>
        </p:txBody>
      </p:sp>
    </p:spTree>
    <p:extLst>
      <p:ext uri="{BB962C8B-B14F-4D97-AF65-F5344CB8AC3E}">
        <p14:creationId xmlns:p14="http://schemas.microsoft.com/office/powerpoint/2010/main" val="836747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8</a:t>
            </a:fld>
            <a:endParaRPr lang="fr-FR"/>
          </a:p>
        </p:txBody>
      </p:sp>
    </p:spTree>
    <p:extLst>
      <p:ext uri="{BB962C8B-B14F-4D97-AF65-F5344CB8AC3E}">
        <p14:creationId xmlns:p14="http://schemas.microsoft.com/office/powerpoint/2010/main" val="3709250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9</a:t>
            </a:fld>
            <a:endParaRPr lang="fr-FR"/>
          </a:p>
        </p:txBody>
      </p:sp>
    </p:spTree>
    <p:extLst>
      <p:ext uri="{BB962C8B-B14F-4D97-AF65-F5344CB8AC3E}">
        <p14:creationId xmlns:p14="http://schemas.microsoft.com/office/powerpoint/2010/main" val="4220328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fr-FR" dirty="0"/>
          </a:p>
        </p:txBody>
      </p:sp>
      <p:sp>
        <p:nvSpPr>
          <p:cNvPr id="4" name="Marcador de número de diapositiva 3"/>
          <p:cNvSpPr>
            <a:spLocks noGrp="1"/>
          </p:cNvSpPr>
          <p:nvPr>
            <p:ph type="sldNum" sz="quarter" idx="10"/>
          </p:nvPr>
        </p:nvSpPr>
        <p:spPr/>
        <p:txBody>
          <a:bodyPr/>
          <a:lstStyle/>
          <a:p>
            <a:fld id="{75693FD4-8F83-4EF7-AC3F-0DC0388986B0}" type="slidenum">
              <a:rPr lang="fr-FR" smtClean="0"/>
              <a:pPr/>
              <a:t>10</a:t>
            </a:fld>
            <a:endParaRPr lang="fr-FR"/>
          </a:p>
        </p:txBody>
      </p:sp>
    </p:spTree>
    <p:extLst>
      <p:ext uri="{BB962C8B-B14F-4D97-AF65-F5344CB8AC3E}">
        <p14:creationId xmlns:p14="http://schemas.microsoft.com/office/powerpoint/2010/main" val="31783689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1000" y="1981200"/>
            <a:ext cx="5562600" cy="1470025"/>
          </a:xfrm>
        </p:spPr>
        <p:txBody>
          <a:bodyPr anchor="t"/>
          <a:lstStyle>
            <a:lvl1pPr algn="l" eaLnBrk="1" latinLnBrk="0" hangingPunct="1">
              <a:defRPr kumimoji="0" lang="es-ES" b="1" cap="none" baseline="0">
                <a:solidFill>
                  <a:schemeClr val="tx2"/>
                </a:solidFill>
              </a:defRPr>
            </a:lvl1pPr>
          </a:lstStyle>
          <a:p>
            <a:r>
              <a:rPr kumimoji="0" lang="es-ES" dirty="0" smtClean="0"/>
              <a:t>Haga clic para modificar el estilo de título del patrón</a:t>
            </a:r>
            <a:endParaRPr kumimoji="0" lang="es-ES" dirty="0"/>
          </a:p>
        </p:txBody>
      </p:sp>
      <p:sp>
        <p:nvSpPr>
          <p:cNvPr id="3" name="Subtitle 2"/>
          <p:cNvSpPr>
            <a:spLocks noGrp="1"/>
          </p:cNvSpPr>
          <p:nvPr>
            <p:ph type="subTitle" idx="1"/>
          </p:nvPr>
        </p:nvSpPr>
        <p:spPr>
          <a:xfrm>
            <a:off x="381000" y="2895600"/>
            <a:ext cx="4772528" cy="990600"/>
          </a:xfrm>
        </p:spPr>
        <p:txBody>
          <a:bodyPr>
            <a:normAutofit/>
          </a:bodyPr>
          <a:lstStyle>
            <a:lvl1pPr marL="0" indent="0" algn="l" eaLnBrk="1" latinLnBrk="0" hangingPunct="1">
              <a:buNone/>
              <a:defRPr kumimoji="0" lang="es-ES" sz="2000" b="1" i="0">
                <a:solidFill>
                  <a:schemeClr val="accent6"/>
                </a:solidFill>
                <a:latin typeface="Open Sans"/>
              </a:defRPr>
            </a:lvl1pPr>
            <a:lvl2pPr marL="457200" indent="0" algn="ctr" eaLnBrk="1" latinLnBrk="0" hangingPunct="1">
              <a:buNone/>
              <a:defRPr kumimoji="0" lang="es-ES">
                <a:solidFill>
                  <a:schemeClr val="tx1">
                    <a:tint val="75000"/>
                  </a:schemeClr>
                </a:solidFill>
              </a:defRPr>
            </a:lvl2pPr>
            <a:lvl3pPr marL="914400" indent="0" algn="ctr" eaLnBrk="1" latinLnBrk="0" hangingPunct="1">
              <a:buNone/>
              <a:defRPr kumimoji="0" lang="es-ES">
                <a:solidFill>
                  <a:schemeClr val="tx1">
                    <a:tint val="75000"/>
                  </a:schemeClr>
                </a:solidFill>
              </a:defRPr>
            </a:lvl3pPr>
            <a:lvl4pPr marL="1371600" indent="0" algn="ctr" eaLnBrk="1" latinLnBrk="0" hangingPunct="1">
              <a:buNone/>
              <a:defRPr kumimoji="0" lang="es-ES">
                <a:solidFill>
                  <a:schemeClr val="tx1">
                    <a:tint val="75000"/>
                  </a:schemeClr>
                </a:solidFill>
              </a:defRPr>
            </a:lvl4pPr>
            <a:lvl5pPr marL="1828800" indent="0" algn="ctr" eaLnBrk="1" latinLnBrk="0" hangingPunct="1">
              <a:buNone/>
              <a:defRPr kumimoji="0" lang="es-ES">
                <a:solidFill>
                  <a:schemeClr val="tx1">
                    <a:tint val="75000"/>
                  </a:schemeClr>
                </a:solidFill>
              </a:defRPr>
            </a:lvl5pPr>
            <a:lvl6pPr marL="2286000" indent="0" algn="ctr" eaLnBrk="1" latinLnBrk="0" hangingPunct="1">
              <a:buNone/>
              <a:defRPr kumimoji="0" lang="es-ES">
                <a:solidFill>
                  <a:schemeClr val="tx1">
                    <a:tint val="75000"/>
                  </a:schemeClr>
                </a:solidFill>
              </a:defRPr>
            </a:lvl6pPr>
            <a:lvl7pPr marL="2743200" indent="0" algn="ctr" eaLnBrk="1" latinLnBrk="0" hangingPunct="1">
              <a:buNone/>
              <a:defRPr kumimoji="0" lang="es-ES">
                <a:solidFill>
                  <a:schemeClr val="tx1">
                    <a:tint val="75000"/>
                  </a:schemeClr>
                </a:solidFill>
              </a:defRPr>
            </a:lvl7pPr>
            <a:lvl8pPr marL="3200400" indent="0" algn="ctr" eaLnBrk="1" latinLnBrk="0" hangingPunct="1">
              <a:buNone/>
              <a:defRPr kumimoji="0" lang="es-ES">
                <a:solidFill>
                  <a:schemeClr val="tx1">
                    <a:tint val="75000"/>
                  </a:schemeClr>
                </a:solidFill>
              </a:defRPr>
            </a:lvl8pPr>
            <a:lvl9pPr marL="3657600" indent="0" algn="ctr" eaLnBrk="1" latinLnBrk="0" hangingPunct="1">
              <a:buNone/>
              <a:defRPr kumimoji="0" lang="es-ES">
                <a:solidFill>
                  <a:schemeClr val="tx1">
                    <a:tint val="75000"/>
                  </a:schemeClr>
                </a:solidFill>
              </a:defRPr>
            </a:lvl9pPr>
          </a:lstStyle>
          <a:p>
            <a:pPr eaLnBrk="1" latinLnBrk="0" hangingPunct="1"/>
            <a:r>
              <a:rPr kumimoji="0" lang="es-ES_tradnl" smtClean="0"/>
              <a:t>Haga clic para modificar el estilo de subtítulo del patrón</a:t>
            </a:r>
            <a:endParaRPr kumimoji="0" dirty="0"/>
          </a:p>
        </p:txBody>
      </p:sp>
      <p:pic>
        <p:nvPicPr>
          <p:cNvPr id="9" name="Imagen 8"/>
          <p:cNvPicPr>
            <a:picLocks noChangeAspect="1"/>
          </p:cNvPicPr>
          <p:nvPr userDrawn="1"/>
        </p:nvPicPr>
        <p:blipFill>
          <a:blip r:embed="rId2"/>
          <a:stretch>
            <a:fillRect/>
          </a:stretch>
        </p:blipFill>
        <p:spPr>
          <a:xfrm>
            <a:off x="457200" y="457200"/>
            <a:ext cx="2133600" cy="661509"/>
          </a:xfrm>
          <a:prstGeom prst="rect">
            <a:avLst/>
          </a:prstGeom>
        </p:spPr>
      </p:pic>
      <p:pic>
        <p:nvPicPr>
          <p:cNvPr id="11" name="Imagen 10"/>
          <p:cNvPicPr>
            <a:picLocks noChangeAspect="1"/>
          </p:cNvPicPr>
          <p:nvPr userDrawn="1"/>
        </p:nvPicPr>
        <p:blipFill>
          <a:blip r:embed="rId3"/>
          <a:stretch>
            <a:fillRect/>
          </a:stretch>
        </p:blipFill>
        <p:spPr>
          <a:xfrm>
            <a:off x="457200" y="6019800"/>
            <a:ext cx="1752600" cy="565354"/>
          </a:xfrm>
          <a:prstGeom prst="rect">
            <a:avLst/>
          </a:prstGeom>
        </p:spPr>
      </p:pic>
      <p:pic>
        <p:nvPicPr>
          <p:cNvPr id="12" name="Imagen 11"/>
          <p:cNvPicPr>
            <a:picLocks noChangeAspect="1"/>
          </p:cNvPicPr>
          <p:nvPr userDrawn="1"/>
        </p:nvPicPr>
        <p:blipFill rotWithShape="1">
          <a:blip r:embed="rId4"/>
          <a:srcRect r="20630"/>
          <a:stretch/>
        </p:blipFill>
        <p:spPr>
          <a:xfrm>
            <a:off x="4572001" y="1066800"/>
            <a:ext cx="4572000" cy="5334000"/>
          </a:xfrm>
          <a:prstGeom prst="rect">
            <a:avLst/>
          </a:prstGeom>
        </p:spPr>
      </p:pic>
    </p:spTree>
  </p:cSld>
  <p:clrMapOvr>
    <a:masterClrMapping/>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pPr eaLnBrk="1" latinLnBrk="0" hangingPunct="1"/>
            <a:r>
              <a:rPr kumimoji="0" lang="es-ES" dirty="0" smtClean="0"/>
              <a:t>Hola </a:t>
            </a:r>
            <a:endParaRPr kumimoji="0" dirty="0"/>
          </a:p>
        </p:txBody>
      </p:sp>
      <p:sp>
        <p:nvSpPr>
          <p:cNvPr id="3" name="Date Placeholder 2"/>
          <p:cNvSpPr>
            <a:spLocks noGrp="1"/>
          </p:cNvSpPr>
          <p:nvPr>
            <p:ph type="dt" sz="half" idx="10"/>
          </p:nvPr>
        </p:nvSpPr>
        <p:spPr>
          <a:xfrm>
            <a:off x="6629400" y="6340475"/>
            <a:ext cx="2133600" cy="365125"/>
          </a:xfrm>
        </p:spPr>
        <p:txBody>
          <a:bodyPr/>
          <a:lstStyle/>
          <a:p>
            <a:fld id="{757B281C-5159-4971-8228-52B9A72E9ED2}" type="datetimeFigureOut">
              <a:rPr kumimoji="0" lang="es-ES"/>
              <a:pPr/>
              <a:t>06/03/2017</a:t>
            </a:fld>
            <a:endParaRPr kumimoji="0" lang="es-ES" dirty="0"/>
          </a:p>
        </p:txBody>
      </p:sp>
      <p:sp>
        <p:nvSpPr>
          <p:cNvPr id="4" name="Footer Placeholder 3"/>
          <p:cNvSpPr>
            <a:spLocks noGrp="1"/>
          </p:cNvSpPr>
          <p:nvPr>
            <p:ph type="ftr" sz="quarter" idx="11"/>
          </p:nvPr>
        </p:nvSpPr>
        <p:spPr/>
        <p:txBody>
          <a:bodyPr/>
          <a:lstStyle/>
          <a:p>
            <a:endParaRPr kumimoji="0" lang="es-ES"/>
          </a:p>
        </p:txBody>
      </p:sp>
      <p:sp>
        <p:nvSpPr>
          <p:cNvPr id="5" name="Slide Number Placeholder 4"/>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3" name="Footer Placeholder 2"/>
          <p:cNvSpPr>
            <a:spLocks noGrp="1"/>
          </p:cNvSpPr>
          <p:nvPr>
            <p:ph type="ftr" sz="quarter" idx="11"/>
          </p:nvPr>
        </p:nvSpPr>
        <p:spPr/>
        <p:txBody>
          <a:bodyPr/>
          <a:lstStyle/>
          <a:p>
            <a:endParaRPr kumimoji="0" lang="es-ES"/>
          </a:p>
        </p:txBody>
      </p:sp>
      <p:sp>
        <p:nvSpPr>
          <p:cNvPr id="4" name="Slide Number Placeholder 3"/>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olo el fond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543" y="0"/>
            <a:ext cx="9100457" cy="6879771"/>
          </a:xfrm>
          <a:prstGeom prst="rect">
            <a:avLst/>
          </a:prstGeom>
        </p:spPr>
      </p:pic>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5" name="Footer Placeholder 4"/>
          <p:cNvSpPr>
            <a:spLocks noGrp="1"/>
          </p:cNvSpPr>
          <p:nvPr>
            <p:ph type="ftr" sz="quarter" idx="11"/>
          </p:nvPr>
        </p:nvSpPr>
        <p:spPr/>
        <p:txBody>
          <a:bodyPr/>
          <a:lstStyle/>
          <a:p>
            <a:endParaRPr kumimoji="0" lang="es-ES" dirty="0"/>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pic>
        <p:nvPicPr>
          <p:cNvPr id="11" name="Imagen 10"/>
          <p:cNvPicPr>
            <a:picLocks noChangeAspect="1"/>
          </p:cNvPicPr>
          <p:nvPr userDrawn="1"/>
        </p:nvPicPr>
        <p:blipFill>
          <a:blip r:embed="rId2"/>
          <a:stretch>
            <a:fillRect/>
          </a:stretch>
        </p:blipFill>
        <p:spPr>
          <a:xfrm>
            <a:off x="457200" y="457201"/>
            <a:ext cx="1295400" cy="401630"/>
          </a:xfrm>
          <a:prstGeom prst="rect">
            <a:avLst/>
          </a:prstGeom>
        </p:spPr>
      </p:pic>
      <p:pic>
        <p:nvPicPr>
          <p:cNvPr id="13" name="Imagen 12"/>
          <p:cNvPicPr>
            <a:picLocks noChangeAspect="1"/>
          </p:cNvPicPr>
          <p:nvPr userDrawn="1"/>
        </p:nvPicPr>
        <p:blipFill rotWithShape="1">
          <a:blip r:embed="rId3"/>
          <a:srcRect t="76752"/>
          <a:stretch/>
        </p:blipFill>
        <p:spPr>
          <a:xfrm>
            <a:off x="457200" y="6453720"/>
            <a:ext cx="1752600" cy="131434"/>
          </a:xfrm>
          <a:prstGeom prst="rect">
            <a:avLst/>
          </a:prstGeom>
        </p:spPr>
      </p:pic>
      <p:sp>
        <p:nvSpPr>
          <p:cNvPr id="14" name="Rectángulo 13"/>
          <p:cNvSpPr/>
          <p:nvPr/>
        </p:nvSpPr>
        <p:spPr>
          <a:xfrm>
            <a:off x="0" y="1995226"/>
            <a:ext cx="9150077" cy="4422734"/>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s-ES"/>
          </a:p>
        </p:txBody>
      </p:sp>
      <p:sp>
        <p:nvSpPr>
          <p:cNvPr id="2" name="Title 1"/>
          <p:cNvSpPr>
            <a:spLocks noGrp="1"/>
          </p:cNvSpPr>
          <p:nvPr>
            <p:ph type="title" hasCustomPrompt="1"/>
          </p:nvPr>
        </p:nvSpPr>
        <p:spPr>
          <a:xfrm>
            <a:off x="348652" y="2051467"/>
            <a:ext cx="5779199" cy="1362075"/>
          </a:xfrm>
        </p:spPr>
        <p:txBody>
          <a:bodyPr anchor="t" anchorCtr="0">
            <a:normAutofit/>
          </a:bodyPr>
          <a:lstStyle>
            <a:lvl1pPr algn="l" eaLnBrk="1" latinLnBrk="0" hangingPunct="1">
              <a:defRPr kumimoji="0" lang="es-ES" sz="2400" b="1" cap="none" baseline="0">
                <a:solidFill>
                  <a:schemeClr val="bg2"/>
                </a:solidFill>
              </a:defRPr>
            </a:lvl1pPr>
          </a:lstStyle>
          <a:p>
            <a:r>
              <a:rPr kumimoji="0" lang="es-ES" dirty="0"/>
              <a:t>Haga clic para modificar el estilo de título del </a:t>
            </a:r>
            <a:r>
              <a:rPr kumimoji="0" lang="es-ES" dirty="0" smtClean="0"/>
              <a:t>patrón</a:t>
            </a:r>
            <a:endParaRPr kumimoji="0" lang="es-ES" dirty="0"/>
          </a:p>
        </p:txBody>
      </p:sp>
    </p:spTree>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y f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8209" y="1506926"/>
            <a:ext cx="8318591" cy="1007674"/>
          </a:xfrm>
        </p:spPr>
        <p:txBody>
          <a:bodyPr anchor="t" anchorCtr="0">
            <a:normAutofit/>
          </a:bodyPr>
          <a:lstStyle>
            <a:lvl1pPr algn="l" eaLnBrk="1" latinLnBrk="0" hangingPunct="1">
              <a:defRPr kumimoji="0" lang="es-ES" sz="2400"/>
            </a:lvl1pPr>
          </a:lstStyle>
          <a:p>
            <a:r>
              <a:rPr kumimoji="0" lang="es-ES" dirty="0"/>
              <a:t>Haga clic para modificar </a:t>
            </a:r>
            <a:r>
              <a:rPr kumimoji="0" lang="es-ES" dirty="0" smtClean="0"/>
              <a:t/>
            </a:r>
            <a:br>
              <a:rPr kumimoji="0" lang="es-ES" dirty="0" smtClean="0"/>
            </a:br>
            <a:r>
              <a:rPr kumimoji="0" lang="es-ES" dirty="0" smtClean="0"/>
              <a:t>el </a:t>
            </a:r>
            <a:r>
              <a:rPr kumimoji="0" lang="es-ES" dirty="0"/>
              <a:t>estilo de título del patrón</a:t>
            </a:r>
          </a:p>
        </p:txBody>
      </p:sp>
      <p:sp>
        <p:nvSpPr>
          <p:cNvPr id="4" name="Date Placeholder 3"/>
          <p:cNvSpPr>
            <a:spLocks noGrp="1"/>
          </p:cNvSpPr>
          <p:nvPr>
            <p:ph type="dt" sz="half" idx="10"/>
          </p:nvPr>
        </p:nvSpPr>
        <p:spPr/>
        <p:txBody>
          <a:bodyPr/>
          <a:lstStyle/>
          <a:p>
            <a:fld id="{757B281C-5159-4971-8228-52B9A72E9ED2}" type="datetimeFigureOut">
              <a:rPr kumimoji="0" lang="es-ES"/>
              <a:pPr/>
              <a:t>06/03/2017</a:t>
            </a:fld>
            <a:endParaRPr kumimoji="0" lang="es-ES" dirty="0"/>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a:xfrm>
            <a:off x="6638759" y="395382"/>
            <a:ext cx="2133600" cy="365125"/>
          </a:xfrm>
        </p:spPr>
        <p:txBody>
          <a:bodyPr/>
          <a:lstStyle/>
          <a:p>
            <a:fld id="{33D6E5A2-EC83-451F-A719-9AC1370DD5CF}" type="slidenum">
              <a:rPr kumimoji="0"/>
              <a:pPr/>
              <a:t>‹Nº›</a:t>
            </a:fld>
            <a:endParaRPr kumimoji="0" lang="es-ES" dirty="0"/>
          </a:p>
        </p:txBody>
      </p:sp>
      <p:sp>
        <p:nvSpPr>
          <p:cNvPr id="11" name="Marcador de contenido 10"/>
          <p:cNvSpPr>
            <a:spLocks noGrp="1"/>
          </p:cNvSpPr>
          <p:nvPr>
            <p:ph sz="quarter" idx="13"/>
          </p:nvPr>
        </p:nvSpPr>
        <p:spPr>
          <a:xfrm>
            <a:off x="381000" y="2514600"/>
            <a:ext cx="8305800" cy="3200400"/>
          </a:xfrm>
        </p:spPr>
        <p:txBody>
          <a:bodyPr/>
          <a:lstStyle>
            <a:lvl1pPr>
              <a:defRPr sz="2000" b="0" i="0"/>
            </a:lvl1pPr>
            <a:lvl5pPr marL="717550" indent="-268288">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dirty="0"/>
          </a:p>
        </p:txBody>
      </p:sp>
    </p:spTree>
  </p:cSld>
  <p:clrMapOvr>
    <a:masterClrMapping/>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kumimoji="0" lang="es-ES_tradnl" smtClean="0"/>
              <a:t>Clic para editar título</a:t>
            </a:r>
            <a:endParaRPr kumimoji="0" dirty="0"/>
          </a:p>
        </p:txBody>
      </p:sp>
      <p:sp>
        <p:nvSpPr>
          <p:cNvPr id="3" name="Content Placeholder 2"/>
          <p:cNvSpPr>
            <a:spLocks noGrp="1"/>
          </p:cNvSpPr>
          <p:nvPr>
            <p:ph sz="half" idx="1"/>
          </p:nvPr>
        </p:nvSpPr>
        <p:spPr>
          <a:xfrm>
            <a:off x="442729" y="2503485"/>
            <a:ext cx="4078377" cy="3840298"/>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Content Placeholder 3"/>
          <p:cNvSpPr>
            <a:spLocks noGrp="1"/>
          </p:cNvSpPr>
          <p:nvPr>
            <p:ph sz="half" idx="2"/>
          </p:nvPr>
        </p:nvSpPr>
        <p:spPr>
          <a:xfrm>
            <a:off x="4630489" y="2503485"/>
            <a:ext cx="4059273" cy="3840298"/>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5" name="Date Placeholder 4"/>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eaLnBrk="1" latinLnBrk="0" hangingPunct="1">
              <a:defRPr kumimoji="0" lang="es-ES"/>
            </a:lvl1pPr>
          </a:lstStyle>
          <a:p>
            <a:pPr eaLnBrk="1" latinLnBrk="0" hangingPunct="1"/>
            <a:r>
              <a:rPr kumimoji="0" lang="es-ES_tradnl" smtClean="0"/>
              <a:t>Clic para editar título</a:t>
            </a:r>
            <a:endParaRPr kumimoji="0" dirty="0"/>
          </a:p>
        </p:txBody>
      </p:sp>
      <p:sp>
        <p:nvSpPr>
          <p:cNvPr id="3" name="Text Placeholder 2"/>
          <p:cNvSpPr>
            <a:spLocks noGrp="1"/>
          </p:cNvSpPr>
          <p:nvPr>
            <p:ph type="body" idx="1"/>
          </p:nvPr>
        </p:nvSpPr>
        <p:spPr>
          <a:xfrm>
            <a:off x="347781" y="2470885"/>
            <a:ext cx="4071819" cy="639762"/>
          </a:xfrm>
        </p:spPr>
        <p:txBody>
          <a:bodyPr anchor="t" anchorCtr="0">
            <a:normAutofit/>
          </a:bodyPr>
          <a:lstStyle>
            <a:lvl1pPr marL="0" indent="0" eaLnBrk="1" latinLnBrk="0" hangingPunct="1">
              <a:buNone/>
              <a:defRPr kumimoji="0" lang="es-ES" sz="1800" b="1">
                <a:solidFill>
                  <a:schemeClr val="accent6"/>
                </a:solidFill>
              </a:defRPr>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kumimoji="0" lang="es-ES_tradnl" smtClean="0"/>
              <a:t>Haga clic para modificar el estilo de texto del patrón</a:t>
            </a:r>
          </a:p>
        </p:txBody>
      </p:sp>
      <p:sp>
        <p:nvSpPr>
          <p:cNvPr id="7" name="Date Placeholder 6"/>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8" name="Footer Placeholder 7"/>
          <p:cNvSpPr>
            <a:spLocks noGrp="1"/>
          </p:cNvSpPr>
          <p:nvPr>
            <p:ph type="ftr" sz="quarter" idx="11"/>
          </p:nvPr>
        </p:nvSpPr>
        <p:spPr/>
        <p:txBody>
          <a:bodyPr/>
          <a:lstStyle/>
          <a:p>
            <a:endParaRPr kumimoji="0" lang="es-ES"/>
          </a:p>
        </p:txBody>
      </p:sp>
      <p:sp>
        <p:nvSpPr>
          <p:cNvPr id="9" name="Slide Number Placeholder 8"/>
          <p:cNvSpPr>
            <a:spLocks noGrp="1"/>
          </p:cNvSpPr>
          <p:nvPr>
            <p:ph type="sldNum" sz="quarter" idx="12"/>
          </p:nvPr>
        </p:nvSpPr>
        <p:spPr/>
        <p:txBody>
          <a:bodyPr/>
          <a:lstStyle/>
          <a:p>
            <a:fld id="{33D6E5A2-EC83-451F-A719-9AC1370DD5CF}" type="slidenum">
              <a:rPr kumimoji="0"/>
              <a:pPr/>
              <a:t>‹Nº›</a:t>
            </a:fld>
            <a:endParaRPr kumimoji="0" lang="es-ES"/>
          </a:p>
        </p:txBody>
      </p:sp>
      <p:sp>
        <p:nvSpPr>
          <p:cNvPr id="10" name="Content Placeholder 2"/>
          <p:cNvSpPr>
            <a:spLocks noGrp="1"/>
          </p:cNvSpPr>
          <p:nvPr>
            <p:ph sz="half" idx="13"/>
          </p:nvPr>
        </p:nvSpPr>
        <p:spPr>
          <a:xfrm>
            <a:off x="442729" y="3062515"/>
            <a:ext cx="4078377" cy="3281267"/>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11" name="Content Placeholder 3"/>
          <p:cNvSpPr>
            <a:spLocks noGrp="1"/>
          </p:cNvSpPr>
          <p:nvPr>
            <p:ph sz="half" idx="2"/>
          </p:nvPr>
        </p:nvSpPr>
        <p:spPr>
          <a:xfrm>
            <a:off x="4630489" y="3062515"/>
            <a:ext cx="4059273" cy="3281267"/>
          </a:xfrm>
        </p:spPr>
        <p:txBody>
          <a:bodyPr/>
          <a:lstStyle>
            <a:lvl1pPr eaLnBrk="1" latinLnBrk="0" hangingPunct="1">
              <a:defRPr kumimoji="0" lang="es-ES" sz="2800"/>
            </a:lvl1pPr>
            <a:lvl2pPr eaLnBrk="1" latinLnBrk="0" hangingPunct="1">
              <a:defRPr kumimoji="0" lang="es-ES" sz="2400"/>
            </a:lvl2pPr>
            <a:lvl3pPr eaLnBrk="1" latinLnBrk="0" hangingPunct="1">
              <a:defRPr kumimoji="0" lang="es-ES" sz="2000"/>
            </a:lvl3pPr>
            <a:lvl4pPr eaLnBrk="1" latinLnBrk="0" hangingPunct="1">
              <a:defRPr kumimoji="0" lang="es-ES" sz="1800"/>
            </a:lvl4pPr>
            <a:lvl5pPr eaLnBrk="1" latinLnBrk="0" hangingPunct="1">
              <a:defRPr kumimoji="0" lang="es-ES" sz="1800"/>
            </a:lvl5pPr>
            <a:lvl6pPr eaLnBrk="1" latinLnBrk="0" hangingPunct="1">
              <a:defRPr kumimoji="0" lang="es-ES" sz="1800"/>
            </a:lvl6pPr>
            <a:lvl7pPr eaLnBrk="1" latinLnBrk="0" hangingPunct="1">
              <a:defRPr kumimoji="0" lang="es-ES" sz="1800"/>
            </a:lvl7pPr>
            <a:lvl8pPr eaLnBrk="1" latinLnBrk="0" hangingPunct="1">
              <a:defRPr kumimoji="0" lang="es-ES" sz="1800"/>
            </a:lvl8pPr>
            <a:lvl9pPr eaLnBrk="1" latinLnBrk="0" hangingPunct="1">
              <a:defRPr kumimoji="0" lang="es-ES" sz="18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a:p>
        </p:txBody>
      </p:sp>
      <p:sp>
        <p:nvSpPr>
          <p:cNvPr id="12" name="Text Placeholder 2"/>
          <p:cNvSpPr>
            <a:spLocks noGrp="1"/>
          </p:cNvSpPr>
          <p:nvPr>
            <p:ph type="body" idx="14"/>
          </p:nvPr>
        </p:nvSpPr>
        <p:spPr>
          <a:xfrm>
            <a:off x="4495800" y="2471369"/>
            <a:ext cx="4071819" cy="639762"/>
          </a:xfrm>
        </p:spPr>
        <p:txBody>
          <a:bodyPr anchor="t" anchorCtr="0">
            <a:normAutofit/>
          </a:bodyPr>
          <a:lstStyle>
            <a:lvl1pPr marL="0" indent="0" eaLnBrk="1" latinLnBrk="0" hangingPunct="1">
              <a:buNone/>
              <a:defRPr kumimoji="0" lang="es-ES" sz="1800" b="1">
                <a:solidFill>
                  <a:schemeClr val="accent6"/>
                </a:solidFill>
              </a:defRPr>
            </a:lvl1pPr>
            <a:lvl2pPr marL="457200" indent="0" eaLnBrk="1" latinLnBrk="0" hangingPunct="1">
              <a:buNone/>
              <a:defRPr kumimoji="0" lang="es-ES" sz="2000" b="1"/>
            </a:lvl2pPr>
            <a:lvl3pPr marL="914400" indent="0" eaLnBrk="1" latinLnBrk="0" hangingPunct="1">
              <a:buNone/>
              <a:defRPr kumimoji="0" lang="es-ES" sz="1800" b="1"/>
            </a:lvl3pPr>
            <a:lvl4pPr marL="1371600" indent="0" eaLnBrk="1" latinLnBrk="0" hangingPunct="1">
              <a:buNone/>
              <a:defRPr kumimoji="0" lang="es-ES" sz="1600" b="1"/>
            </a:lvl4pPr>
            <a:lvl5pPr marL="1828800" indent="0" eaLnBrk="1" latinLnBrk="0" hangingPunct="1">
              <a:buNone/>
              <a:defRPr kumimoji="0" lang="es-ES" sz="1600" b="1"/>
            </a:lvl5pPr>
            <a:lvl6pPr marL="2286000" indent="0" eaLnBrk="1" latinLnBrk="0" hangingPunct="1">
              <a:buNone/>
              <a:defRPr kumimoji="0" lang="es-ES" sz="1600" b="1"/>
            </a:lvl6pPr>
            <a:lvl7pPr marL="2743200" indent="0" eaLnBrk="1" latinLnBrk="0" hangingPunct="1">
              <a:buNone/>
              <a:defRPr kumimoji="0" lang="es-ES" sz="1600" b="1"/>
            </a:lvl7pPr>
            <a:lvl8pPr marL="3200400" indent="0" eaLnBrk="1" latinLnBrk="0" hangingPunct="1">
              <a:buNone/>
              <a:defRPr kumimoji="0" lang="es-ES" sz="1600" b="1"/>
            </a:lvl8pPr>
            <a:lvl9pPr marL="3657600" indent="0" eaLnBrk="1" latinLnBrk="0" hangingPunct="1">
              <a:buNone/>
              <a:defRPr kumimoji="0" lang="es-ES" sz="1600" b="1"/>
            </a:lvl9pPr>
          </a:lstStyle>
          <a:p>
            <a:pPr lvl="0" eaLnBrk="1" latinLnBrk="0" hangingPunct="1"/>
            <a:r>
              <a:rPr kumimoji="0" lang="es-ES_tradnl" smtClean="0"/>
              <a:t>Haga clic para modificar el estilo de texto del patrón</a:t>
            </a:r>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7643" y="1494799"/>
            <a:ext cx="2626046" cy="547918"/>
          </a:xfrm>
        </p:spPr>
        <p:txBody>
          <a:bodyPr anchor="b"/>
          <a:lstStyle>
            <a:lvl1pPr algn="l" eaLnBrk="1" latinLnBrk="0" hangingPunct="1">
              <a:defRPr kumimoji="0" lang="es-ES" sz="2000" b="1"/>
            </a:lvl1pPr>
          </a:lstStyle>
          <a:p>
            <a:pPr eaLnBrk="1" latinLnBrk="0" hangingPunct="1"/>
            <a:r>
              <a:rPr kumimoji="0" lang="es-ES_tradnl" smtClean="0"/>
              <a:t>Clic para editar título</a:t>
            </a:r>
            <a:endParaRPr kumimoji="0" dirty="0"/>
          </a:p>
        </p:txBody>
      </p:sp>
      <p:sp>
        <p:nvSpPr>
          <p:cNvPr id="3" name="Content Placeholder 2"/>
          <p:cNvSpPr>
            <a:spLocks noGrp="1"/>
          </p:cNvSpPr>
          <p:nvPr>
            <p:ph idx="1"/>
          </p:nvPr>
        </p:nvSpPr>
        <p:spPr>
          <a:xfrm>
            <a:off x="3257142" y="1519105"/>
            <a:ext cx="5408313" cy="4607058"/>
          </a:xfrm>
        </p:spPr>
        <p:txBody>
          <a:bodyPr/>
          <a:lstStyle>
            <a:lvl1pPr eaLnBrk="1" latinLnBrk="0" hangingPunct="1">
              <a:defRPr kumimoji="0" lang="es-ES" sz="3200"/>
            </a:lvl1pPr>
            <a:lvl2pPr eaLnBrk="1" latinLnBrk="0" hangingPunct="1">
              <a:defRPr kumimoji="0" lang="es-ES" sz="2800"/>
            </a:lvl2pPr>
            <a:lvl3pPr eaLnBrk="1" latinLnBrk="0" hangingPunct="1">
              <a:defRPr kumimoji="0" lang="es-ES" sz="2400"/>
            </a:lvl3pPr>
            <a:lvl4pPr eaLnBrk="1" latinLnBrk="0" hangingPunct="1">
              <a:defRPr kumimoji="0" lang="es-ES" sz="2000"/>
            </a:lvl4pPr>
            <a:lvl5pPr eaLnBrk="1" latinLnBrk="0" hangingPunct="1">
              <a:defRPr kumimoji="0" lang="es-ES" sz="2000"/>
            </a:lvl5pPr>
            <a:lvl6pPr eaLnBrk="1" latinLnBrk="0" hangingPunct="1">
              <a:defRPr kumimoji="0" lang="es-ES" sz="2000"/>
            </a:lvl6pPr>
            <a:lvl7pPr eaLnBrk="1" latinLnBrk="0" hangingPunct="1">
              <a:defRPr kumimoji="0" lang="es-ES" sz="2000"/>
            </a:lvl7pPr>
            <a:lvl8pPr eaLnBrk="1" latinLnBrk="0" hangingPunct="1">
              <a:defRPr kumimoji="0" lang="es-ES" sz="2000"/>
            </a:lvl8pPr>
            <a:lvl9pPr eaLnBrk="1" latinLnBrk="0" hangingPunct="1">
              <a:defRPr kumimoji="0" lang="es-ES" sz="2000"/>
            </a:lvl9p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Text Placeholder 3"/>
          <p:cNvSpPr>
            <a:spLocks noGrp="1"/>
          </p:cNvSpPr>
          <p:nvPr>
            <p:ph type="body" sz="half" idx="2"/>
          </p:nvPr>
        </p:nvSpPr>
        <p:spPr>
          <a:xfrm>
            <a:off x="357643" y="2163206"/>
            <a:ext cx="2626046" cy="3973979"/>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kumimoji="0" lang="es-ES_tradnl" smtClean="0"/>
              <a:t>Haga clic para modificar el estilo de texto del patrón</a:t>
            </a:r>
          </a:p>
        </p:txBody>
      </p:sp>
      <p:sp>
        <p:nvSpPr>
          <p:cNvPr id="5" name="Date Placeholder 4"/>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2092" y="5080105"/>
            <a:ext cx="8228284" cy="566738"/>
          </a:xfrm>
        </p:spPr>
        <p:txBody>
          <a:bodyPr anchor="b"/>
          <a:lstStyle>
            <a:lvl1pPr algn="l" eaLnBrk="1" latinLnBrk="0" hangingPunct="1">
              <a:defRPr kumimoji="0" lang="es-ES" sz="2000" b="1"/>
            </a:lvl1pPr>
          </a:lstStyle>
          <a:p>
            <a:pPr eaLnBrk="1" latinLnBrk="0" hangingPunct="1"/>
            <a:r>
              <a:rPr kumimoji="0" lang="es-ES_tradnl" smtClean="0"/>
              <a:t>Clic para editar título</a:t>
            </a:r>
            <a:endParaRPr kumimoji="0" dirty="0"/>
          </a:p>
        </p:txBody>
      </p:sp>
      <p:sp>
        <p:nvSpPr>
          <p:cNvPr id="3" name="Picture Placeholder 2"/>
          <p:cNvSpPr>
            <a:spLocks noGrp="1"/>
          </p:cNvSpPr>
          <p:nvPr>
            <p:ph type="pic" idx="1"/>
          </p:nvPr>
        </p:nvSpPr>
        <p:spPr>
          <a:xfrm>
            <a:off x="437527" y="1244723"/>
            <a:ext cx="8264390" cy="3780477"/>
          </a:xfrm>
        </p:spPr>
        <p:txBody>
          <a:bodyPr/>
          <a:lstStyle>
            <a:lvl1pPr marL="0" indent="0" eaLnBrk="1" latinLnBrk="0" hangingPunct="1">
              <a:buNone/>
              <a:defRPr kumimoji="0" lang="es-ES" sz="3200"/>
            </a:lvl1pPr>
            <a:lvl2pPr marL="457200" indent="0" eaLnBrk="1" latinLnBrk="0" hangingPunct="1">
              <a:buNone/>
              <a:defRPr kumimoji="0" lang="es-ES" sz="2800"/>
            </a:lvl2pPr>
            <a:lvl3pPr marL="914400" indent="0" eaLnBrk="1" latinLnBrk="0" hangingPunct="1">
              <a:buNone/>
              <a:defRPr kumimoji="0" lang="es-ES" sz="2400"/>
            </a:lvl3pPr>
            <a:lvl4pPr marL="1371600" indent="0" eaLnBrk="1" latinLnBrk="0" hangingPunct="1">
              <a:buNone/>
              <a:defRPr kumimoji="0" lang="es-ES" sz="2000"/>
            </a:lvl4pPr>
            <a:lvl5pPr marL="1828800" indent="0" eaLnBrk="1" latinLnBrk="0" hangingPunct="1">
              <a:buNone/>
              <a:defRPr kumimoji="0" lang="es-ES" sz="2000"/>
            </a:lvl5pPr>
            <a:lvl6pPr marL="2286000" indent="0" eaLnBrk="1" latinLnBrk="0" hangingPunct="1">
              <a:buNone/>
              <a:defRPr kumimoji="0" lang="es-ES" sz="2000"/>
            </a:lvl6pPr>
            <a:lvl7pPr marL="2743200" indent="0" eaLnBrk="1" latinLnBrk="0" hangingPunct="1">
              <a:buNone/>
              <a:defRPr kumimoji="0" lang="es-ES" sz="2000"/>
            </a:lvl7pPr>
            <a:lvl8pPr marL="3200400" indent="0" eaLnBrk="1" latinLnBrk="0" hangingPunct="1">
              <a:buNone/>
              <a:defRPr kumimoji="0" lang="es-ES" sz="2000"/>
            </a:lvl8pPr>
            <a:lvl9pPr marL="3657600" indent="0" eaLnBrk="1" latinLnBrk="0" hangingPunct="1">
              <a:buNone/>
              <a:defRPr kumimoji="0" lang="es-ES" sz="2000"/>
            </a:lvl9pPr>
          </a:lstStyle>
          <a:p>
            <a:pPr eaLnBrk="1" latinLnBrk="0" hangingPunct="1"/>
            <a:r>
              <a:rPr kumimoji="0" lang="es-ES_tradnl" smtClean="0"/>
              <a:t>Arrastre la imagen al marcador de posición o haga clic en el icono para agregar</a:t>
            </a:r>
            <a:endParaRPr kumimoji="0" dirty="0"/>
          </a:p>
        </p:txBody>
      </p:sp>
      <p:sp>
        <p:nvSpPr>
          <p:cNvPr id="4" name="Text Placeholder 3"/>
          <p:cNvSpPr>
            <a:spLocks noGrp="1"/>
          </p:cNvSpPr>
          <p:nvPr>
            <p:ph type="body" sz="half" idx="2"/>
          </p:nvPr>
        </p:nvSpPr>
        <p:spPr>
          <a:xfrm>
            <a:off x="358169" y="5646843"/>
            <a:ext cx="8120269" cy="804862"/>
          </a:xfrm>
        </p:spPr>
        <p:txBody>
          <a:bodyPr/>
          <a:lstStyle>
            <a:lvl1pPr marL="0" indent="0" eaLnBrk="1" latinLnBrk="0" hangingPunct="1">
              <a:buNone/>
              <a:defRPr kumimoji="0" lang="es-ES" sz="1400"/>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kumimoji="0" lang="es-ES_tradnl" smtClean="0"/>
              <a:t>Haga clic para modificar el estilo de texto del patrón</a:t>
            </a:r>
          </a:p>
        </p:txBody>
      </p:sp>
      <p:sp>
        <p:nvSpPr>
          <p:cNvPr id="5" name="Date Placeholder 4"/>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33D6E5A2-EC83-451F-A719-9AC1370DD5CF}" type="slidenum">
              <a:rPr kumimoji="0"/>
              <a:pPr/>
              <a:t>‹Nº›</a:t>
            </a:fld>
            <a:endParaRPr kumimoji="0" lang="es-ES"/>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texto">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3475963" y="-152146"/>
            <a:ext cx="2157130" cy="8416311"/>
          </a:xfrm>
        </p:spPr>
        <p:txBody>
          <a:bodyPr vert="eaVert"/>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dirty="0"/>
          </a:p>
        </p:txBody>
      </p:sp>
      <p:sp>
        <p:nvSpPr>
          <p:cNvPr id="4" name="Date Placeholder 3"/>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sp>
        <p:nvSpPr>
          <p:cNvPr id="7" name="Título 6"/>
          <p:cNvSpPr>
            <a:spLocks noGrp="1"/>
          </p:cNvSpPr>
          <p:nvPr>
            <p:ph type="title"/>
          </p:nvPr>
        </p:nvSpPr>
        <p:spPr/>
        <p:txBody>
          <a:bodyPr/>
          <a:lstStyle/>
          <a:p>
            <a:r>
              <a:rPr lang="es-ES_tradnl" smtClean="0"/>
              <a:t>Clic para editar título</a:t>
            </a:r>
            <a:endParaRPr lang="es-ES"/>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o">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57B281C-5159-4971-8228-52B9A72E9ED2}" type="datetimeFigureOut">
              <a:rPr kumimoji="0" lang="es-ES"/>
              <a:pPr/>
              <a:t>06/03/2017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p:txBody>
          <a:bodyPr/>
          <a:lstStyle/>
          <a:p>
            <a:fld id="{33D6E5A2-EC83-451F-A719-9AC1370DD5CF}" type="slidenum">
              <a:rPr kumimoji="0"/>
              <a:pPr/>
              <a:t>‹Nº›</a:t>
            </a:fld>
            <a:endParaRPr kumimoji="0" lang="es-ES"/>
          </a:p>
        </p:txBody>
      </p:sp>
      <p:sp>
        <p:nvSpPr>
          <p:cNvPr id="8" name="Vertical Text Placeholder 2"/>
          <p:cNvSpPr>
            <a:spLocks noGrp="1"/>
          </p:cNvSpPr>
          <p:nvPr>
            <p:ph type="body" orient="vert" idx="1" hasCustomPrompt="1"/>
          </p:nvPr>
        </p:nvSpPr>
        <p:spPr>
          <a:xfrm rot="16200000">
            <a:off x="2621312" y="-216865"/>
            <a:ext cx="3901062" cy="8381685"/>
          </a:xfrm>
        </p:spPr>
        <p:txBody>
          <a:bodyPr vert="eaVert"/>
          <a:lstStyle/>
          <a:p>
            <a:pPr lvl="0" eaLnBrk="1" latinLnBrk="0" hangingPunct="1"/>
            <a:r>
              <a:rPr kumimoji="0" lang="es-ES" dirty="0" smtClean="0"/>
              <a:t> </a:t>
            </a:r>
            <a:endParaRPr kumimoji="0" dirty="0"/>
          </a:p>
          <a:p>
            <a:pPr lvl="1" eaLnBrk="1" latinLnBrk="0" hangingPunct="1"/>
            <a:endParaRPr kumimoji="0" dirty="0"/>
          </a:p>
          <a:p>
            <a:pPr lvl="2" eaLnBrk="1" latinLnBrk="0" hangingPunct="1"/>
            <a:endParaRPr kumimoji="0" dirty="0"/>
          </a:p>
          <a:p>
            <a:pPr lvl="3" eaLnBrk="1" latinLnBrk="0" hangingPunct="1"/>
            <a:endParaRPr kumimoji="0" dirty="0"/>
          </a:p>
          <a:p>
            <a:pPr lvl="4" eaLnBrk="1" latinLnBrk="0" hangingPunct="1"/>
            <a:endParaRPr kumimoji="0" dirty="0"/>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1396" y="1828800"/>
            <a:ext cx="8411288" cy="914400"/>
          </a:xfrm>
          <a:prstGeom prst="rect">
            <a:avLst/>
          </a:prstGeom>
        </p:spPr>
        <p:txBody>
          <a:bodyPr vert="horz" lIns="91440" tIns="45720" rIns="91440" bIns="45720" rtlCol="0" anchor="t" anchorCtr="0">
            <a:normAutofit/>
          </a:bodyPr>
          <a:lstStyle/>
          <a:p>
            <a:pPr eaLnBrk="1" latinLnBrk="0" hangingPunct="1"/>
            <a:r>
              <a:rPr kumimoji="0" lang="es-ES_tradnl" smtClean="0"/>
              <a:t>Clic para editar título</a:t>
            </a:r>
            <a:endParaRPr kumimoji="0" lang="en-US" dirty="0" smtClean="0"/>
          </a:p>
        </p:txBody>
      </p:sp>
      <p:sp>
        <p:nvSpPr>
          <p:cNvPr id="3" name="Text Placeholder 2"/>
          <p:cNvSpPr>
            <a:spLocks noGrp="1"/>
          </p:cNvSpPr>
          <p:nvPr>
            <p:ph type="body" idx="1"/>
          </p:nvPr>
        </p:nvSpPr>
        <p:spPr>
          <a:xfrm>
            <a:off x="350397" y="2743200"/>
            <a:ext cx="8412287" cy="3581400"/>
          </a:xfrm>
          <a:prstGeom prst="rect">
            <a:avLst/>
          </a:prstGeom>
        </p:spPr>
        <p:txBody>
          <a:bodyPr vert="horz" lIns="91440" tIns="45720" rIns="91440" bIns="45720" rtlCol="0">
            <a:normAutofit/>
          </a:bodyPr>
          <a:lstStyle/>
          <a:p>
            <a:pPr lvl="0" eaLnBrk="1" latinLnBrk="0" hangingPunct="1"/>
            <a:r>
              <a:rPr kumimoji="0" lang="en-US" dirty="0" smtClean="0"/>
              <a:t>Click to edit Master text styles </a:t>
            </a:r>
          </a:p>
          <a:p>
            <a:pPr lvl="2" eaLnBrk="1" latinLnBrk="0" hangingPunct="1"/>
            <a:r>
              <a:rPr kumimoji="0" lang="en-US" dirty="0" smtClean="0"/>
              <a:t>Second level</a:t>
            </a:r>
          </a:p>
          <a:p>
            <a:pPr lvl="3" eaLnBrk="1" latinLnBrk="0" hangingPunct="1"/>
            <a:r>
              <a:rPr kumimoji="0" lang="en-US" dirty="0" smtClean="0"/>
              <a:t>Fourth level</a:t>
            </a:r>
          </a:p>
        </p:txBody>
      </p:sp>
      <p:sp>
        <p:nvSpPr>
          <p:cNvPr id="4" name="Date Placeholder 3"/>
          <p:cNvSpPr>
            <a:spLocks noGrp="1"/>
          </p:cNvSpPr>
          <p:nvPr>
            <p:ph type="dt" sz="half" idx="2"/>
          </p:nvPr>
        </p:nvSpPr>
        <p:spPr>
          <a:xfrm>
            <a:off x="6629400" y="6340475"/>
            <a:ext cx="2133600" cy="365125"/>
          </a:xfrm>
          <a:prstGeom prst="rect">
            <a:avLst/>
          </a:prstGeom>
        </p:spPr>
        <p:txBody>
          <a:bodyPr vert="horz" lIns="91440" tIns="45720" rIns="91440" bIns="45720" rtlCol="0" anchor="ctr"/>
          <a:lstStyle>
            <a:lvl1pPr marL="0" algn="r" defTabSz="914400" rtl="0" eaLnBrk="1" latinLnBrk="0" hangingPunct="1">
              <a:defRPr kumimoji="0" lang="es-ES" sz="1000" b="1" i="0" kern="1200" smtClean="0">
                <a:solidFill>
                  <a:schemeClr val="tx2"/>
                </a:solidFill>
                <a:latin typeface="Open Sans Semibold"/>
                <a:ea typeface="+mn-ea"/>
                <a:cs typeface="Open Sans"/>
              </a:defRPr>
            </a:lvl1pPr>
          </a:lstStyle>
          <a:p>
            <a:fld id="{757B281C-5159-4971-8228-52B9A72E9ED2}" type="datetimeFigureOut">
              <a:rPr lang="es-ES" smtClean="0"/>
              <a:pPr/>
              <a:t>06/03/2017</a:t>
            </a:fld>
            <a:endParaRPr lang="es-ES" dirty="0"/>
          </a:p>
        </p:txBody>
      </p:sp>
      <p:sp>
        <p:nvSpPr>
          <p:cNvPr id="5" name="Footer Placeholder 4"/>
          <p:cNvSpPr>
            <a:spLocks noGrp="1"/>
          </p:cNvSpPr>
          <p:nvPr>
            <p:ph type="ftr" sz="quarter" idx="3"/>
          </p:nvPr>
        </p:nvSpPr>
        <p:spPr>
          <a:xfrm>
            <a:off x="3139630" y="381000"/>
            <a:ext cx="2895600" cy="365125"/>
          </a:xfrm>
          <a:prstGeom prst="rect">
            <a:avLst/>
          </a:prstGeom>
        </p:spPr>
        <p:txBody>
          <a:bodyPr vert="horz" lIns="91440" tIns="45720" rIns="91440" bIns="45720" rtlCol="0" anchor="ctr"/>
          <a:lstStyle>
            <a:lvl1pPr algn="l" eaLnBrk="1" latinLnBrk="0" hangingPunct="1">
              <a:defRPr kumimoji="0" lang="es-ES" sz="1200" b="1" i="0">
                <a:solidFill>
                  <a:schemeClr val="tx2"/>
                </a:solidFill>
                <a:latin typeface="Open Sans Semibold"/>
              </a:defRPr>
            </a:lvl1pPr>
          </a:lstStyle>
          <a:p>
            <a:endParaRPr lang="es-ES" dirty="0"/>
          </a:p>
        </p:txBody>
      </p:sp>
      <p:sp>
        <p:nvSpPr>
          <p:cNvPr id="6" name="Slide Number Placeholder 5"/>
          <p:cNvSpPr>
            <a:spLocks noGrp="1"/>
          </p:cNvSpPr>
          <p:nvPr>
            <p:ph type="sldNum" sz="quarter" idx="4"/>
          </p:nvPr>
        </p:nvSpPr>
        <p:spPr>
          <a:xfrm>
            <a:off x="6629400" y="396875"/>
            <a:ext cx="2133600" cy="365125"/>
          </a:xfrm>
          <a:prstGeom prst="rect">
            <a:avLst/>
          </a:prstGeom>
        </p:spPr>
        <p:txBody>
          <a:bodyPr vert="horz" lIns="91440" tIns="45720" rIns="91440" bIns="45720" rtlCol="0" anchor="ctr"/>
          <a:lstStyle>
            <a:lvl1pPr algn="r" eaLnBrk="1" latinLnBrk="0" hangingPunct="1">
              <a:defRPr kumimoji="0" lang="es-ES" sz="1000" b="1" i="0">
                <a:solidFill>
                  <a:schemeClr val="tx2"/>
                </a:solidFill>
                <a:latin typeface="Open Sans Semibold"/>
                <a:cs typeface="Open Sans"/>
              </a:defRPr>
            </a:lvl1pPr>
          </a:lstStyle>
          <a:p>
            <a:fld id="{33D6E5A2-EC83-451F-A719-9AC1370DD5CF}" type="slidenum">
              <a:rPr lang="es-ES" smtClean="0"/>
              <a:pPr/>
              <a:t>‹Nº›</a:t>
            </a:fld>
            <a:endParaRPr lang="es-ES" dirty="0"/>
          </a:p>
        </p:txBody>
      </p:sp>
      <p:pic>
        <p:nvPicPr>
          <p:cNvPr id="15" name="Imagen 14"/>
          <p:cNvPicPr>
            <a:picLocks noChangeAspect="1"/>
          </p:cNvPicPr>
          <p:nvPr/>
        </p:nvPicPr>
        <p:blipFill rotWithShape="1">
          <a:blip r:embed="rId14"/>
          <a:srcRect t="76752"/>
          <a:stretch/>
        </p:blipFill>
        <p:spPr>
          <a:xfrm>
            <a:off x="457200" y="6453720"/>
            <a:ext cx="1752600" cy="131434"/>
          </a:xfrm>
          <a:prstGeom prst="rect">
            <a:avLst/>
          </a:prstGeom>
        </p:spPr>
      </p:pic>
      <p:pic>
        <p:nvPicPr>
          <p:cNvPr id="16" name="Imagen 15"/>
          <p:cNvPicPr>
            <a:picLocks noChangeAspect="1"/>
          </p:cNvPicPr>
          <p:nvPr/>
        </p:nvPicPr>
        <p:blipFill>
          <a:blip r:embed="rId15"/>
          <a:stretch>
            <a:fillRect/>
          </a:stretch>
        </p:blipFill>
        <p:spPr>
          <a:xfrm>
            <a:off x="457200" y="457201"/>
            <a:ext cx="1295400" cy="4016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6" r:id="rId6"/>
    <p:sldLayoutId id="2147483657" r:id="rId7"/>
    <p:sldLayoutId id="2147483658" r:id="rId8"/>
    <p:sldLayoutId id="2147483659" r:id="rId9"/>
    <p:sldLayoutId id="2147483654" r:id="rId10"/>
    <p:sldLayoutId id="2147483655" r:id="rId11"/>
    <p:sldLayoutId id="2147483663" r:id="rId12"/>
  </p:sldLayoutIdLst>
  <p:transition spd="slow">
    <p:wipe dir="d"/>
  </p:transition>
  <p:timing>
    <p:tnLst>
      <p:par>
        <p:cTn id="1" dur="indefinite" restart="never" nodeType="tmRoot"/>
      </p:par>
    </p:tnLst>
  </p:timing>
  <p:txStyles>
    <p:title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p:titleStyle>
    <p:bodyStyle>
      <a:lvl1pPr marL="0" indent="0" algn="l" defTabSz="914400" rtl="0" eaLnBrk="1" latinLnBrk="0" hangingPunct="1">
        <a:spcBef>
          <a:spcPct val="20000"/>
        </a:spcBef>
        <a:buFont typeface="Arial" pitchFamily="34" charset="0"/>
        <a:buNone/>
        <a:defRPr kumimoji="0" lang="es-ES" sz="2400" kern="1200">
          <a:solidFill>
            <a:schemeClr val="tx1"/>
          </a:solidFill>
          <a:latin typeface="Open Sans"/>
          <a:ea typeface="+mn-ea"/>
          <a:cs typeface="+mn-cs"/>
        </a:defRPr>
      </a:lvl1pPr>
      <a:lvl2pPr marL="457200" indent="0" algn="l" defTabSz="914400" rtl="0" eaLnBrk="1" latinLnBrk="0" hangingPunct="1">
        <a:spcBef>
          <a:spcPct val="20000"/>
        </a:spcBef>
        <a:buFont typeface="Arial" pitchFamily="34" charset="0"/>
        <a:buNone/>
        <a:defRPr kumimoji="0" lang="es-ES" sz="1800" kern="1200">
          <a:solidFill>
            <a:schemeClr val="tx1"/>
          </a:solidFill>
          <a:latin typeface="Open Sans"/>
          <a:ea typeface="+mn-ea"/>
          <a:cs typeface="+mn-cs"/>
        </a:defRPr>
      </a:lvl2pPr>
      <a:lvl3pPr marL="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3pPr>
      <a:lvl4pPr marL="4680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4pPr>
      <a:lvl5pPr marL="2057400" indent="-228600" algn="l" defTabSz="914400" rtl="0" eaLnBrk="1" latinLnBrk="0" hangingPunct="1">
        <a:spcBef>
          <a:spcPct val="20000"/>
        </a:spcBef>
        <a:buFont typeface="Arial" pitchFamily="34" charset="0"/>
        <a:buChar char="»"/>
        <a:defRPr kumimoji="0" lang="es-ES" sz="1800" kern="1200">
          <a:solidFill>
            <a:schemeClr val="tx1"/>
          </a:solidFill>
          <a:latin typeface="Open Sans"/>
          <a:ea typeface="+mn-ea"/>
          <a:cs typeface="+mn-cs"/>
        </a:defRPr>
      </a:lvl5pPr>
      <a:lvl6pPr marL="25146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9pPr>
    </p:bodyStyle>
    <p:otherStyle>
      <a:defPPr>
        <a:defRPr kumimoji="0" lang="es-ES"/>
      </a:defPPr>
      <a:lvl1pPr marL="0" algn="l" defTabSz="914400" rtl="0" eaLnBrk="1" latinLnBrk="0" hangingPunct="1">
        <a:defRPr kumimoji="0" lang="es-ES" sz="1800" kern="1200">
          <a:solidFill>
            <a:schemeClr val="tx1"/>
          </a:solidFill>
          <a:latin typeface="+mn-lt"/>
          <a:ea typeface="+mn-ea"/>
          <a:cs typeface="+mn-cs"/>
        </a:defRPr>
      </a:lvl1pPr>
      <a:lvl2pPr marL="457200" algn="l" defTabSz="914400" rtl="0" eaLnBrk="1" latinLnBrk="0" hangingPunct="1">
        <a:defRPr kumimoji="0" lang="es-ES" sz="1800" kern="1200">
          <a:solidFill>
            <a:schemeClr val="tx1"/>
          </a:solidFill>
          <a:latin typeface="+mn-lt"/>
          <a:ea typeface="+mn-ea"/>
          <a:cs typeface="+mn-cs"/>
        </a:defRPr>
      </a:lvl2pPr>
      <a:lvl3pPr marL="914400" algn="l" defTabSz="914400" rtl="0" eaLnBrk="1" latinLnBrk="0" hangingPunct="1">
        <a:defRPr kumimoji="0" lang="es-ES" sz="1800" kern="1200">
          <a:solidFill>
            <a:schemeClr val="tx1"/>
          </a:solidFill>
          <a:latin typeface="+mn-lt"/>
          <a:ea typeface="+mn-ea"/>
          <a:cs typeface="+mn-cs"/>
        </a:defRPr>
      </a:lvl3pPr>
      <a:lvl4pPr marL="1371600" algn="l" defTabSz="914400" rtl="0" eaLnBrk="1" latinLnBrk="0" hangingPunct="1">
        <a:defRPr kumimoji="0" lang="es-ES" sz="1800" kern="1200">
          <a:solidFill>
            <a:schemeClr val="tx1"/>
          </a:solidFill>
          <a:latin typeface="+mn-lt"/>
          <a:ea typeface="+mn-ea"/>
          <a:cs typeface="+mn-cs"/>
        </a:defRPr>
      </a:lvl4pPr>
      <a:lvl5pPr marL="1828800" algn="l" defTabSz="914400" rtl="0" eaLnBrk="1" latinLnBrk="0" hangingPunct="1">
        <a:defRPr kumimoji="0" lang="es-ES" sz="1800" kern="1200">
          <a:solidFill>
            <a:schemeClr val="tx1"/>
          </a:solidFill>
          <a:latin typeface="+mn-lt"/>
          <a:ea typeface="+mn-ea"/>
          <a:cs typeface="+mn-cs"/>
        </a:defRPr>
      </a:lvl5pPr>
      <a:lvl6pPr marL="2286000" algn="l" defTabSz="914400" rtl="0" eaLnBrk="1" latinLnBrk="0" hangingPunct="1">
        <a:defRPr kumimoji="0" lang="es-ES" sz="1800" kern="1200">
          <a:solidFill>
            <a:schemeClr val="tx1"/>
          </a:solidFill>
          <a:latin typeface="+mn-lt"/>
          <a:ea typeface="+mn-ea"/>
          <a:cs typeface="+mn-cs"/>
        </a:defRPr>
      </a:lvl6pPr>
      <a:lvl7pPr marL="2743200" algn="l" defTabSz="914400" rtl="0" eaLnBrk="1" latinLnBrk="0" hangingPunct="1">
        <a:defRPr kumimoji="0" lang="es-ES" sz="1800" kern="1200">
          <a:solidFill>
            <a:schemeClr val="tx1"/>
          </a:solidFill>
          <a:latin typeface="+mn-lt"/>
          <a:ea typeface="+mn-ea"/>
          <a:cs typeface="+mn-cs"/>
        </a:defRPr>
      </a:lvl7pPr>
      <a:lvl8pPr marL="3200400" algn="l" defTabSz="914400" rtl="0" eaLnBrk="1" latinLnBrk="0" hangingPunct="1">
        <a:defRPr kumimoji="0" lang="es-ES" sz="1800" kern="1200">
          <a:solidFill>
            <a:schemeClr val="tx1"/>
          </a:solidFill>
          <a:latin typeface="+mn-lt"/>
          <a:ea typeface="+mn-ea"/>
          <a:cs typeface="+mn-cs"/>
        </a:defRPr>
      </a:lvl8pPr>
      <a:lvl9pPr marL="3657600" algn="l" defTabSz="914400" rtl="0" eaLnBrk="1" latinLnBrk="0" hangingPunct="1">
        <a:defRPr kumimoji="0" lang="es-ES"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hyperlink" Target="file:///\\192.168.0.11\comun_interregv\06_COMUNICACI&#211;N\07_EVENTOS\07_Seminario%202&#170;%20Convocatoria_febrero_2017\Presentaciones\presentaciones_20170208\02_pr&#233;sentation_ALG.pptx"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interreg-sudoe.eu/"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s://esudoe.interreg-sudoe.eu/home.jsp?idioma=pt"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27.png"/><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image" Target="../media/image25.pn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hyperlink" Target="file:///\\192.168.0.11\comun_interregv\05_APLICACI&#211;N_eSUDOE\11_Tutoriales\05_Tutoriales\2_Registo%20de%20entidades\Registo%20de%20entidades_PT.wmv" TargetMode="External"/><Relationship Id="rId2" Type="http://schemas.openxmlformats.org/officeDocument/2006/relationships/hyperlink" Target="http://www.interreg-sudoe.eu/prt/homepage" TargetMode="Externa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fontScale="90000"/>
          </a:bodyPr>
          <a:lstStyle/>
          <a:p>
            <a:r>
              <a:rPr lang="pt-BR" dirty="0" smtClean="0"/>
              <a:t>Segunda convocatória de projetos do Programa Interreg </a:t>
            </a:r>
            <a:r>
              <a:rPr lang="pt-BR" dirty="0" err="1" smtClean="0"/>
              <a:t>Sudoe</a:t>
            </a:r>
            <a:r>
              <a:rPr lang="es-ES" dirty="0"/>
              <a:t/>
            </a:r>
            <a:br>
              <a:rPr lang="es-ES" dirty="0"/>
            </a:br>
            <a:endParaRPr lang="es-ES" dirty="0"/>
          </a:p>
        </p:txBody>
      </p:sp>
      <p:sp>
        <p:nvSpPr>
          <p:cNvPr id="3" name="Subtítulo 2"/>
          <p:cNvSpPr>
            <a:spLocks noGrp="1"/>
          </p:cNvSpPr>
          <p:nvPr>
            <p:ph type="subTitle" idx="1"/>
          </p:nvPr>
        </p:nvSpPr>
        <p:spPr/>
        <p:txBody>
          <a:bodyPr>
            <a:normAutofit/>
          </a:bodyPr>
          <a:lstStyle/>
          <a:p>
            <a:r>
              <a:rPr lang="pt-BR" dirty="0" err="1" smtClean="0"/>
              <a:t>Webinário</a:t>
            </a:r>
            <a:r>
              <a:rPr lang="pt-BR" dirty="0" smtClean="0"/>
              <a:t> 06/03/2017</a:t>
            </a:r>
            <a:endParaRPr lang="pt-BR" dirty="0"/>
          </a:p>
        </p:txBody>
      </p:sp>
    </p:spTree>
    <p:extLst>
      <p:ext uri="{BB962C8B-B14F-4D97-AF65-F5344CB8AC3E}">
        <p14:creationId xmlns:p14="http://schemas.microsoft.com/office/powerpoint/2010/main" val="62088491"/>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4280637" y="-1281648"/>
            <a:ext cx="547784" cy="8416311"/>
          </a:xfrm>
        </p:spPr>
        <p:txBody>
          <a:bodyPr>
            <a:noAutofit/>
          </a:bodyPr>
          <a:lstStyle/>
          <a:p>
            <a:r>
              <a:rPr lang="pt-BR" dirty="0" smtClean="0"/>
              <a:t>Primeira fase: do dia 13 ao 31 de março de 2017</a:t>
            </a:r>
          </a:p>
        </p:txBody>
      </p:sp>
      <p:sp>
        <p:nvSpPr>
          <p:cNvPr id="3" name="Título 2"/>
          <p:cNvSpPr>
            <a:spLocks noGrp="1"/>
          </p:cNvSpPr>
          <p:nvPr>
            <p:ph type="title"/>
          </p:nvPr>
        </p:nvSpPr>
        <p:spPr/>
        <p:txBody>
          <a:bodyPr/>
          <a:lstStyle/>
          <a:p>
            <a:r>
              <a:rPr lang="es-ES" dirty="0" err="1" smtClean="0"/>
              <a:t>Calendário</a:t>
            </a:r>
            <a:r>
              <a:rPr dirty="0" smtClean="0"/>
              <a:t> </a:t>
            </a:r>
            <a:endParaRPr lang="fr-FR" dirty="0"/>
          </a:p>
        </p:txBody>
      </p:sp>
      <p:sp>
        <p:nvSpPr>
          <p:cNvPr id="9" name="Rectángulo 8"/>
          <p:cNvSpPr/>
          <p:nvPr/>
        </p:nvSpPr>
        <p:spPr>
          <a:xfrm>
            <a:off x="2145724" y="3148469"/>
            <a:ext cx="6998276" cy="1569660"/>
          </a:xfrm>
          <a:prstGeom prst="rect">
            <a:avLst/>
          </a:prstGeom>
        </p:spPr>
        <p:txBody>
          <a:bodyPr wrap="square">
            <a:spAutoFit/>
          </a:bodyPr>
          <a:lstStyle/>
          <a:p>
            <a:pPr algn="r"/>
            <a:r>
              <a:rPr lang="pt-BR" sz="2400" dirty="0" smtClean="0">
                <a:latin typeface="Open Sans" panose="020B0606030504020204" pitchFamily="34" charset="0"/>
                <a:ea typeface="Open Sans" panose="020B0606030504020204" pitchFamily="34" charset="0"/>
                <a:cs typeface="Open Sans" panose="020B0606030504020204" pitchFamily="34" charset="0"/>
              </a:rPr>
              <a:t>… abertura de </a:t>
            </a:r>
            <a:r>
              <a:rPr lang="pt-BR" sz="2400" dirty="0" err="1" smtClean="0">
                <a:latin typeface="Open Sans" panose="020B0606030504020204" pitchFamily="34" charset="0"/>
                <a:ea typeface="Open Sans" panose="020B0606030504020204" pitchFamily="34" charset="0"/>
                <a:cs typeface="Open Sans" panose="020B0606030504020204" pitchFamily="34" charset="0"/>
              </a:rPr>
              <a:t>Sudoe</a:t>
            </a:r>
            <a:r>
              <a:rPr lang="pt-BR" sz="2400" dirty="0" smtClean="0">
                <a:latin typeface="Open Sans" panose="020B0606030504020204" pitchFamily="34" charset="0"/>
                <a:ea typeface="Open Sans" panose="020B0606030504020204" pitchFamily="34" charset="0"/>
                <a:cs typeface="Open Sans" panose="020B0606030504020204" pitchFamily="34" charset="0"/>
              </a:rPr>
              <a:t> para apresentar o </a:t>
            </a:r>
            <a:r>
              <a:rPr lang="pt-BR" sz="2400" dirty="0" err="1" smtClean="0">
                <a:latin typeface="Open Sans" panose="020B0606030504020204" pitchFamily="34" charset="0"/>
                <a:ea typeface="Open Sans" panose="020B0606030504020204" pitchFamily="34" charset="0"/>
                <a:cs typeface="Open Sans" panose="020B0606030504020204" pitchFamily="34" charset="0"/>
              </a:rPr>
              <a:t>dossier</a:t>
            </a:r>
            <a:endParaRPr lang="pt-BR" sz="2400" dirty="0" smtClean="0">
              <a:latin typeface="Open Sans" panose="020B0606030504020204" pitchFamily="34" charset="0"/>
              <a:ea typeface="Open Sans" panose="020B0606030504020204" pitchFamily="34" charset="0"/>
              <a:cs typeface="Open Sans" panose="020B0606030504020204" pitchFamily="34" charset="0"/>
            </a:endParaRPr>
          </a:p>
          <a:p>
            <a:pPr algn="ctr"/>
            <a:r>
              <a:rPr lang="pt-BR" sz="2400" dirty="0" smtClean="0">
                <a:latin typeface="Open Sans" panose="020B0606030504020204" pitchFamily="34" charset="0"/>
                <a:ea typeface="Open Sans" panose="020B0606030504020204" pitchFamily="34" charset="0"/>
                <a:cs typeface="Open Sans" panose="020B0606030504020204" pitchFamily="34" charset="0"/>
              </a:rPr>
              <a:t>UTC/GMT +1 hora</a:t>
            </a:r>
          </a:p>
          <a:p>
            <a:pPr algn="ctr"/>
            <a:r>
              <a:rPr lang="pt-BR" sz="2400" dirty="0" smtClean="0">
                <a:latin typeface="Open Sans" panose="020B0606030504020204" pitchFamily="34" charset="0"/>
                <a:ea typeface="Open Sans" panose="020B0606030504020204" pitchFamily="34" charset="0"/>
                <a:cs typeface="Open Sans" panose="020B0606030504020204" pitchFamily="34" charset="0"/>
              </a:rPr>
              <a:t>     13 março 2017 às 00:00:00 </a:t>
            </a:r>
          </a:p>
          <a:p>
            <a:pPr algn="ctr"/>
            <a:r>
              <a:rPr lang="pt-BR" sz="2400" dirty="0" smtClean="0">
                <a:latin typeface="Open Sans" panose="020B0606030504020204" pitchFamily="34" charset="0"/>
                <a:ea typeface="Open Sans" panose="020B0606030504020204" pitchFamily="34" charset="0"/>
                <a:cs typeface="Open Sans" panose="020B0606030504020204" pitchFamily="34" charset="0"/>
              </a:rPr>
              <a:t>     31 março 2017 às 12:00:00 </a:t>
            </a:r>
            <a:endParaRPr lang="pt-BR"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Rectángulo 9"/>
          <p:cNvSpPr/>
          <p:nvPr/>
        </p:nvSpPr>
        <p:spPr>
          <a:xfrm>
            <a:off x="3733800" y="5213983"/>
            <a:ext cx="5410200" cy="1569660"/>
          </a:xfrm>
          <a:prstGeom prst="rect">
            <a:avLst/>
          </a:prstGeom>
        </p:spPr>
        <p:txBody>
          <a:bodyPr wrap="square">
            <a:spAutoFit/>
          </a:bodyPr>
          <a:lstStyle/>
          <a:p>
            <a:pPr algn="r"/>
            <a:r>
              <a:rPr lang="pt-BR" sz="2400" dirty="0" smtClean="0">
                <a:latin typeface="Open Sans" panose="020B0606030504020204" pitchFamily="34" charset="0"/>
                <a:ea typeface="Open Sans" panose="020B0606030504020204" pitchFamily="34" charset="0"/>
                <a:cs typeface="Open Sans" panose="020B0606030504020204" pitchFamily="34" charset="0"/>
              </a:rPr>
              <a:t>… montagem das candidaturas possível desde a publicação do lançamento, dia15 de dezembro de 2016</a:t>
            </a:r>
            <a:endParaRPr lang="pt-BR" sz="2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11"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8251" y="944017"/>
            <a:ext cx="741407" cy="689277"/>
          </a:xfrm>
          <a:prstGeom prst="rect">
            <a:avLst/>
          </a:prstGeom>
        </p:spPr>
      </p:pic>
      <p:sp>
        <p:nvSpPr>
          <p:cNvPr id="12" name="CuadroTexto 11"/>
          <p:cNvSpPr txBox="1"/>
          <p:nvPr/>
        </p:nvSpPr>
        <p:spPr>
          <a:xfrm>
            <a:off x="1799195" y="1023421"/>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Ficha 5</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Imagen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73164" y="3652975"/>
            <a:ext cx="3567724" cy="2626163"/>
          </a:xfrm>
          <a:prstGeom prst="rect">
            <a:avLst/>
          </a:prstGeom>
          <a:ln>
            <a:noFill/>
          </a:ln>
          <a:effectLst>
            <a:outerShdw blurRad="292100" dist="139700" dir="2700000" algn="tl" rotWithShape="0">
              <a:srgbClr val="333333">
                <a:alpha val="65000"/>
              </a:srgbClr>
            </a:outerShdw>
          </a:effectLst>
        </p:spPr>
      </p:pic>
      <p:sp>
        <p:nvSpPr>
          <p:cNvPr id="5" name="CuadroTexto 4"/>
          <p:cNvSpPr txBox="1"/>
          <p:nvPr/>
        </p:nvSpPr>
        <p:spPr>
          <a:xfrm>
            <a:off x="1249758" y="3685661"/>
            <a:ext cx="1402851" cy="338554"/>
          </a:xfrm>
          <a:prstGeom prst="rect">
            <a:avLst/>
          </a:prstGeom>
          <a:solidFill>
            <a:srgbClr val="00B0F0"/>
          </a:solidFill>
        </p:spPr>
        <p:txBody>
          <a:bodyPr wrap="square" rtlCol="0">
            <a:spAutoFit/>
          </a:bodyPr>
          <a:lstStyle/>
          <a:p>
            <a:r>
              <a:rPr lang="pt-BR" sz="1600" dirty="0" smtClean="0">
                <a:solidFill>
                  <a:schemeClr val="bg1"/>
                </a:solidFill>
              </a:rPr>
              <a:t>Março 2017</a:t>
            </a:r>
            <a:endParaRPr lang="pt-BR" sz="1600" dirty="0">
              <a:solidFill>
                <a:schemeClr val="bg1"/>
              </a:solidFill>
            </a:endParaRPr>
          </a:p>
        </p:txBody>
      </p:sp>
      <p:pic>
        <p:nvPicPr>
          <p:cNvPr id="6" name="Imagen 5"/>
          <p:cNvPicPr>
            <a:picLocks noChangeAspect="1"/>
          </p:cNvPicPr>
          <p:nvPr/>
        </p:nvPicPr>
        <p:blipFill rotWithShape="1">
          <a:blip r:embed="rId5"/>
          <a:srcRect l="29633" t="28680" r="28820" b="30074"/>
          <a:stretch/>
        </p:blipFill>
        <p:spPr>
          <a:xfrm>
            <a:off x="4876800" y="372721"/>
            <a:ext cx="3733800" cy="208398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3159879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repeatCount="indefinite" fill="remove" nodeType="afterEffect">
                                  <p:stCondLst>
                                    <p:cond delay="0"/>
                                  </p:stCondLst>
                                  <p:endCondLst>
                                    <p:cond evt="onNext" delay="0">
                                      <p:tgtEl>
                                        <p:sldTgt/>
                                      </p:tgtEl>
                                    </p:cond>
                                  </p:endCondLst>
                                  <p:childTnLst>
                                    <p:anim calcmode="discrete" valueType="str">
                                      <p:cBhvr override="childStyle">
                                        <p:cTn id="6" dur="500" fill="hold"/>
                                        <p:tgtEl>
                                          <p:spTgt spid="9">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repeatCount="indefinite" fill="remove" nodeType="withEffect">
                                  <p:stCondLst>
                                    <p:cond delay="0"/>
                                  </p:stCondLst>
                                  <p:endCondLst>
                                    <p:cond evt="onNext" delay="0">
                                      <p:tgtEl>
                                        <p:sldTgt/>
                                      </p:tgtEl>
                                    </p:cond>
                                  </p:endCondLst>
                                  <p:childTnLst>
                                    <p:anim calcmode="discrete" valueType="str">
                                      <p:cBhvr override="childStyle">
                                        <p:cTn id="8" dur="500" fill="hold"/>
                                        <p:tgtEl>
                                          <p:spTgt spid="9">
                                            <p:txEl>
                                              <p:pRg st="2" end="2"/>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9" presetID="10" presetClass="emph" presetSubtype="0" repeatCount="indefinite" fill="remove" nodeType="withEffect">
                                  <p:stCondLst>
                                    <p:cond delay="0"/>
                                  </p:stCondLst>
                                  <p:endCondLst>
                                    <p:cond evt="onNext" delay="0">
                                      <p:tgtEl>
                                        <p:sldTgt/>
                                      </p:tgtEl>
                                    </p:cond>
                                  </p:endCondLst>
                                  <p:childTnLst>
                                    <p:anim calcmode="discrete" valueType="str">
                                      <p:cBhvr override="childStyle">
                                        <p:cTn id="10" dur="500" fill="hold"/>
                                        <p:tgtEl>
                                          <p:spTgt spid="9">
                                            <p:txEl>
                                              <p:pRg st="3" end="3"/>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 seleção dos projetos</a:t>
            </a:r>
            <a:endParaRPr lang="pt-BR" dirty="0"/>
          </a:p>
        </p:txBody>
      </p:sp>
    </p:spTree>
    <p:extLst>
      <p:ext uri="{BB962C8B-B14F-4D97-AF65-F5344CB8AC3E}">
        <p14:creationId xmlns:p14="http://schemas.microsoft.com/office/powerpoint/2010/main" val="2645957432"/>
      </p:ext>
    </p:extLst>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206112" y="5168108"/>
            <a:ext cx="720000" cy="1283184"/>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30%</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Rectángulo 4"/>
          <p:cNvSpPr/>
          <p:nvPr/>
        </p:nvSpPr>
        <p:spPr>
          <a:xfrm>
            <a:off x="4221800" y="4240129"/>
            <a:ext cx="720000" cy="838200"/>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17%</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ángulo 5"/>
          <p:cNvSpPr/>
          <p:nvPr/>
        </p:nvSpPr>
        <p:spPr>
          <a:xfrm>
            <a:off x="4221800" y="3020929"/>
            <a:ext cx="720000" cy="1114644"/>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26%</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Rectángulo 9"/>
          <p:cNvSpPr/>
          <p:nvPr/>
        </p:nvSpPr>
        <p:spPr>
          <a:xfrm flipH="1">
            <a:off x="4221800" y="2182729"/>
            <a:ext cx="720000" cy="784919"/>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latin typeface="Open Sans" panose="020B0606030504020204" pitchFamily="34" charset="0"/>
                <a:ea typeface="Open Sans" panose="020B0606030504020204" pitchFamily="34" charset="0"/>
                <a:cs typeface="Open Sans" panose="020B0606030504020204" pitchFamily="34" charset="0"/>
              </a:rPr>
              <a:t>19%</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Rectángulo 10"/>
          <p:cNvSpPr/>
          <p:nvPr/>
        </p:nvSpPr>
        <p:spPr>
          <a:xfrm>
            <a:off x="4221800" y="1674256"/>
            <a:ext cx="720000" cy="432273"/>
          </a:xfrm>
          <a:prstGeom prst="rect">
            <a:avLst/>
          </a:prstGeom>
          <a:solidFill>
            <a:srgbClr val="9FAEE5"/>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latin typeface="Open Sans" panose="020B0606030504020204" pitchFamily="34" charset="0"/>
                <a:ea typeface="Open Sans" panose="020B0606030504020204" pitchFamily="34" charset="0"/>
                <a:cs typeface="Open Sans" panose="020B0606030504020204" pitchFamily="34" charset="0"/>
              </a:rPr>
              <a:t>8</a:t>
            </a:r>
            <a:r>
              <a:rPr lang="es-ES" sz="1600" dirty="0" smtClean="0">
                <a:latin typeface="Open Sans" panose="020B0606030504020204" pitchFamily="34" charset="0"/>
                <a:ea typeface="Open Sans" panose="020B0606030504020204" pitchFamily="34" charset="0"/>
                <a:cs typeface="Open Sans" panose="020B0606030504020204" pitchFamily="34" charset="0"/>
              </a:rPr>
              <a:t>%</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Rectángulo 12"/>
          <p:cNvSpPr/>
          <p:nvPr/>
        </p:nvSpPr>
        <p:spPr>
          <a:xfrm>
            <a:off x="7689482" y="5560456"/>
            <a:ext cx="720000" cy="879267"/>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18%</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ángulo 14"/>
          <p:cNvSpPr/>
          <p:nvPr/>
        </p:nvSpPr>
        <p:spPr>
          <a:xfrm>
            <a:off x="7685000" y="4469661"/>
            <a:ext cx="720000" cy="594883"/>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ángulo 16"/>
          <p:cNvSpPr/>
          <p:nvPr/>
        </p:nvSpPr>
        <p:spPr>
          <a:xfrm>
            <a:off x="7685000" y="3366020"/>
            <a:ext cx="720000" cy="700517"/>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22%</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ángulo 18"/>
          <p:cNvSpPr/>
          <p:nvPr/>
        </p:nvSpPr>
        <p:spPr>
          <a:xfrm>
            <a:off x="7685000" y="2286723"/>
            <a:ext cx="720000" cy="685800"/>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ángulo 20"/>
          <p:cNvSpPr/>
          <p:nvPr/>
        </p:nvSpPr>
        <p:spPr>
          <a:xfrm>
            <a:off x="7685000" y="1628418"/>
            <a:ext cx="720000" cy="428844"/>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10%</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ángulo 21"/>
          <p:cNvSpPr/>
          <p:nvPr/>
        </p:nvSpPr>
        <p:spPr>
          <a:xfrm>
            <a:off x="7685000" y="618020"/>
            <a:ext cx="720000" cy="203674"/>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4%</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ángulo 22"/>
          <p:cNvSpPr/>
          <p:nvPr/>
        </p:nvSpPr>
        <p:spPr>
          <a:xfrm>
            <a:off x="7685000" y="936424"/>
            <a:ext cx="720000" cy="566528"/>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a:solidFill>
                  <a:srgbClr val="C16023"/>
                </a:solidFill>
                <a:latin typeface="Open Sans" panose="020B0606030504020204" pitchFamily="34" charset="0"/>
                <a:ea typeface="Open Sans" panose="020B0606030504020204" pitchFamily="34" charset="0"/>
                <a:cs typeface="Open Sans" panose="020B0606030504020204" pitchFamily="34" charset="0"/>
              </a:rPr>
              <a:t>8</a:t>
            </a: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ángulo 25"/>
          <p:cNvSpPr/>
          <p:nvPr/>
        </p:nvSpPr>
        <p:spPr>
          <a:xfrm>
            <a:off x="7685000" y="76200"/>
            <a:ext cx="720000" cy="432273"/>
          </a:xfrm>
          <a:prstGeom prst="rect">
            <a:avLst/>
          </a:prstGeom>
          <a:solidFill>
            <a:srgbClr val="C16023">
              <a:alpha val="25098"/>
            </a:srgbClr>
          </a:solidFill>
          <a:ln>
            <a:solidFill>
              <a:srgbClr val="C160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10%</a:t>
            </a:r>
            <a:endParaRPr lang="fr-FR" sz="1600"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ángulo 27"/>
          <p:cNvSpPr/>
          <p:nvPr/>
        </p:nvSpPr>
        <p:spPr>
          <a:xfrm>
            <a:off x="5273959" y="5513041"/>
            <a:ext cx="2063194" cy="461665"/>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contexto do projeto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0" name="Rectángulo 29"/>
          <p:cNvSpPr/>
          <p:nvPr/>
        </p:nvSpPr>
        <p:spPr>
          <a:xfrm>
            <a:off x="5410565" y="4398869"/>
            <a:ext cx="1594218" cy="422360"/>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VA cooperação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Rectángulo 31"/>
          <p:cNvSpPr/>
          <p:nvPr/>
        </p:nvSpPr>
        <p:spPr>
          <a:xfrm>
            <a:off x="5330810" y="3298917"/>
            <a:ext cx="2100960" cy="422360"/>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outputs+ resultados</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4" name="Rectángulo 33"/>
          <p:cNvSpPr/>
          <p:nvPr/>
        </p:nvSpPr>
        <p:spPr>
          <a:xfrm>
            <a:off x="5579936" y="2491667"/>
            <a:ext cx="964431" cy="338554"/>
          </a:xfrm>
          <a:prstGeom prst="rect">
            <a:avLst/>
          </a:prstGeom>
        </p:spPr>
        <p:txBody>
          <a:bodyPr wrap="none">
            <a:spAutoFit/>
          </a:bodyPr>
          <a:lstStyle/>
          <a:p>
            <a:r>
              <a:rPr lang="pt-BR" sz="1600" dirty="0" smtClean="0">
                <a:latin typeface="Open Sans" panose="020B0606030504020204" pitchFamily="34" charset="0"/>
                <a:ea typeface="Open Sans" panose="020B0606030504020204" pitchFamily="34" charset="0"/>
                <a:cs typeface="Open Sans" panose="020B0606030504020204" pitchFamily="34" charset="0"/>
              </a:rPr>
              <a:t>parceria</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6" name="Rectángulo 35"/>
          <p:cNvSpPr/>
          <p:nvPr/>
        </p:nvSpPr>
        <p:spPr>
          <a:xfrm>
            <a:off x="5269407" y="1605280"/>
            <a:ext cx="1876539" cy="422360"/>
          </a:xfrm>
          <a:prstGeom prst="rect">
            <a:avLst/>
          </a:prstGeom>
        </p:spPr>
        <p:txBody>
          <a:bodyPr wrap="none">
            <a:spAutoFit/>
          </a:bodyPr>
          <a:lstStyle/>
          <a:p>
            <a:pPr algn="ctr">
              <a:lnSpc>
                <a:spcPct val="150000"/>
              </a:lnSpc>
            </a:pPr>
            <a:r>
              <a:rPr lang="pt-BR" sz="1600" dirty="0" smtClean="0">
                <a:latin typeface="Open Sans" panose="020B0606030504020204" pitchFamily="34" charset="0"/>
                <a:ea typeface="Open Sans" panose="020B0606030504020204" pitchFamily="34" charset="0"/>
                <a:cs typeface="Open Sans" panose="020B0606030504020204" pitchFamily="34" charset="0"/>
              </a:rPr>
              <a:t>plano de trabalho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8" name="Rectángulo 37"/>
          <p:cNvSpPr/>
          <p:nvPr/>
        </p:nvSpPr>
        <p:spPr>
          <a:xfrm>
            <a:off x="5879456" y="1122246"/>
            <a:ext cx="819455" cy="338554"/>
          </a:xfrm>
          <a:prstGeom prst="rect">
            <a:avLst/>
          </a:prstGeom>
        </p:spPr>
        <p:txBody>
          <a:bodyPr wrap="none">
            <a:spAutoFit/>
          </a:bodyPr>
          <a:lstStyle/>
          <a:p>
            <a:r>
              <a:rPr lang="pt-BR" sz="1600" dirty="0" smtClean="0">
                <a:latin typeface="Open Sans" panose="020B0606030504020204" pitchFamily="34" charset="0"/>
                <a:ea typeface="Open Sans" panose="020B0606030504020204" pitchFamily="34" charset="0"/>
                <a:cs typeface="Open Sans" panose="020B0606030504020204" pitchFamily="34" charset="0"/>
              </a:rPr>
              <a:t>gestão</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Rectángulo 38"/>
          <p:cNvSpPr/>
          <p:nvPr/>
        </p:nvSpPr>
        <p:spPr>
          <a:xfrm>
            <a:off x="5542757" y="497502"/>
            <a:ext cx="1447832" cy="338554"/>
          </a:xfrm>
          <a:prstGeom prst="rect">
            <a:avLst/>
          </a:prstGeom>
        </p:spPr>
        <p:txBody>
          <a:bodyPr wrap="none">
            <a:spAutoFit/>
          </a:bodyPr>
          <a:lstStyle/>
          <a:p>
            <a:r>
              <a:rPr lang="es-ES" sz="1600" dirty="0" err="1" smtClean="0">
                <a:latin typeface="Open Sans" panose="020B0606030504020204" pitchFamily="34" charset="0"/>
                <a:ea typeface="Open Sans" panose="020B0606030504020204" pitchFamily="34" charset="0"/>
                <a:cs typeface="Open Sans" panose="020B0606030504020204" pitchFamily="34" charset="0"/>
              </a:rPr>
              <a:t>comunicação</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Rectángulo 39"/>
          <p:cNvSpPr/>
          <p:nvPr/>
        </p:nvSpPr>
        <p:spPr>
          <a:xfrm>
            <a:off x="5579936" y="117722"/>
            <a:ext cx="1227324" cy="338554"/>
          </a:xfrm>
          <a:prstGeom prst="rect">
            <a:avLst/>
          </a:prstGeom>
        </p:spPr>
        <p:txBody>
          <a:bodyPr wrap="none">
            <a:spAutoFit/>
          </a:bodyPr>
          <a:lstStyle/>
          <a:p>
            <a:r>
              <a:rPr lang="es-ES" sz="1600" dirty="0" err="1" smtClean="0">
                <a:latin typeface="Open Sans" panose="020B0606030504020204" pitchFamily="34" charset="0"/>
                <a:ea typeface="Open Sans" panose="020B0606030504020204" pitchFamily="34" charset="0"/>
                <a:cs typeface="Open Sans" panose="020B0606030504020204" pitchFamily="34" charset="0"/>
              </a:rPr>
              <a:t>orçamento</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Conector recto 11"/>
          <p:cNvCxnSpPr/>
          <p:nvPr/>
        </p:nvCxnSpPr>
        <p:spPr>
          <a:xfrm>
            <a:off x="4941800" y="4240129"/>
            <a:ext cx="2743200" cy="225718"/>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43" name="CuadroTexto 42"/>
          <p:cNvSpPr txBox="1"/>
          <p:nvPr/>
        </p:nvSpPr>
        <p:spPr>
          <a:xfrm>
            <a:off x="4011547" y="6477000"/>
            <a:ext cx="822661" cy="338554"/>
          </a:xfrm>
          <a:prstGeom prst="rect">
            <a:avLst/>
          </a:prstGeom>
          <a:noFill/>
        </p:spPr>
        <p:txBody>
          <a:bodyPr wrap="none" rtlCol="0">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1ª fase</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44" name="CuadroTexto 43"/>
          <p:cNvSpPr txBox="1"/>
          <p:nvPr/>
        </p:nvSpPr>
        <p:spPr>
          <a:xfrm>
            <a:off x="7509875" y="6477000"/>
            <a:ext cx="822661" cy="338554"/>
          </a:xfrm>
          <a:prstGeom prst="rect">
            <a:avLst/>
          </a:prstGeom>
          <a:noFill/>
        </p:spPr>
        <p:txBody>
          <a:bodyPr wrap="none" rtlCol="0">
            <a:spAutoFit/>
          </a:bodyPr>
          <a:lstStyle/>
          <a:p>
            <a:r>
              <a:rPr lang="es-ES" sz="1600" dirty="0" smtClean="0">
                <a:latin typeface="Open Sans" panose="020B0606030504020204" pitchFamily="34" charset="0"/>
                <a:ea typeface="Open Sans" panose="020B0606030504020204" pitchFamily="34" charset="0"/>
                <a:cs typeface="Open Sans" panose="020B0606030504020204" pitchFamily="34" charset="0"/>
              </a:rPr>
              <a:t>2ª fase</a:t>
            </a:r>
            <a:endParaRPr lang="fr-FR" sz="160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8" name="Conector recto 47"/>
          <p:cNvCxnSpPr/>
          <p:nvPr/>
        </p:nvCxnSpPr>
        <p:spPr>
          <a:xfrm>
            <a:off x="4957488" y="5068358"/>
            <a:ext cx="2727512" cy="9971"/>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1" name="Conector recto 50"/>
          <p:cNvCxnSpPr/>
          <p:nvPr/>
        </p:nvCxnSpPr>
        <p:spPr>
          <a:xfrm>
            <a:off x="4927008" y="6429752"/>
            <a:ext cx="2727512" cy="9971"/>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2" name="Conector recto 51"/>
          <p:cNvCxnSpPr/>
          <p:nvPr/>
        </p:nvCxnSpPr>
        <p:spPr>
          <a:xfrm>
            <a:off x="4921974" y="5168341"/>
            <a:ext cx="2763026" cy="354059"/>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4" name="Conector recto 53"/>
          <p:cNvCxnSpPr/>
          <p:nvPr/>
        </p:nvCxnSpPr>
        <p:spPr>
          <a:xfrm flipV="1">
            <a:off x="4957488" y="4081542"/>
            <a:ext cx="2697032" cy="4191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6" name="Conector recto 55"/>
          <p:cNvCxnSpPr/>
          <p:nvPr/>
        </p:nvCxnSpPr>
        <p:spPr>
          <a:xfrm>
            <a:off x="4911320" y="3017115"/>
            <a:ext cx="2773680" cy="348905"/>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58" name="Conector recto 57"/>
          <p:cNvCxnSpPr/>
          <p:nvPr/>
        </p:nvCxnSpPr>
        <p:spPr>
          <a:xfrm>
            <a:off x="4957488" y="2960363"/>
            <a:ext cx="2727512" cy="12160"/>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0" name="Conector recto 59"/>
          <p:cNvCxnSpPr/>
          <p:nvPr/>
        </p:nvCxnSpPr>
        <p:spPr>
          <a:xfrm>
            <a:off x="4926560" y="2194748"/>
            <a:ext cx="2758440" cy="10183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2" name="Conector recto 61"/>
          <p:cNvCxnSpPr/>
          <p:nvPr/>
        </p:nvCxnSpPr>
        <p:spPr>
          <a:xfrm flipV="1">
            <a:off x="4957488" y="2061076"/>
            <a:ext cx="2727512" cy="24904"/>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cxnSp>
        <p:nvCxnSpPr>
          <p:cNvPr id="64" name="Conector recto 63"/>
          <p:cNvCxnSpPr/>
          <p:nvPr/>
        </p:nvCxnSpPr>
        <p:spPr>
          <a:xfrm flipV="1">
            <a:off x="4942024" y="1638854"/>
            <a:ext cx="2742976" cy="45382"/>
          </a:xfrm>
          <a:prstGeom prst="line">
            <a:avLst/>
          </a:prstGeom>
          <a:ln w="25400">
            <a:gradFill flip="none" rotWithShape="1">
              <a:gsLst>
                <a:gs pos="20000">
                  <a:srgbClr val="003399"/>
                </a:gs>
                <a:gs pos="50000">
                  <a:schemeClr val="accent6">
                    <a:lumMod val="45000"/>
                    <a:lumOff val="55000"/>
                  </a:schemeClr>
                </a:gs>
                <a:gs pos="83000">
                  <a:schemeClr val="accent6">
                    <a:lumMod val="45000"/>
                    <a:lumOff val="55000"/>
                  </a:schemeClr>
                </a:gs>
                <a:gs pos="100000">
                  <a:srgbClr val="C16023"/>
                </a:gs>
              </a:gsLst>
              <a:lin ang="5400000" scaled="1"/>
              <a:tileRect/>
            </a:gradFill>
            <a:prstDash val="sysDash"/>
          </a:ln>
        </p:spPr>
        <p:style>
          <a:lnRef idx="1">
            <a:schemeClr val="accent1"/>
          </a:lnRef>
          <a:fillRef idx="0">
            <a:schemeClr val="accent1"/>
          </a:fillRef>
          <a:effectRef idx="0">
            <a:schemeClr val="accent1"/>
          </a:effectRef>
          <a:fontRef idx="minor">
            <a:schemeClr val="tx1"/>
          </a:fontRef>
        </p:style>
      </p:cxnSp>
      <p:sp>
        <p:nvSpPr>
          <p:cNvPr id="67" name="Título 1"/>
          <p:cNvSpPr txBox="1">
            <a:spLocks/>
          </p:cNvSpPr>
          <p:nvPr/>
        </p:nvSpPr>
        <p:spPr>
          <a:xfrm>
            <a:off x="351396" y="1828800"/>
            <a:ext cx="3534804" cy="914400"/>
          </a:xfrm>
          <a:prstGeom prst="rect">
            <a:avLst/>
          </a:prstGeom>
        </p:spPr>
        <p:txBody>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pt-BR" dirty="0" smtClean="0"/>
              <a:t>Os critérios de seleção e a sua ponderação nas duas fases</a:t>
            </a:r>
            <a:endParaRPr lang="pt-BR" dirty="0"/>
          </a:p>
        </p:txBody>
      </p:sp>
      <p:pic>
        <p:nvPicPr>
          <p:cNvPr id="37"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61056" y="4490134"/>
            <a:ext cx="741407" cy="689277"/>
          </a:xfrm>
          <a:prstGeom prst="rect">
            <a:avLst/>
          </a:prstGeom>
        </p:spPr>
      </p:pic>
      <p:sp>
        <p:nvSpPr>
          <p:cNvPr id="41" name="CuadroTexto 40"/>
          <p:cNvSpPr txBox="1"/>
          <p:nvPr/>
        </p:nvSpPr>
        <p:spPr>
          <a:xfrm>
            <a:off x="762000" y="4569538"/>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Ficha 6</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93514240"/>
      </p:ext>
    </p:extLst>
  </p:cSld>
  <p:clrMapOvr>
    <a:masterClrMapping/>
  </p:clrMapOvr>
  <p:transition spd="slow">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a 7"/>
          <p:cNvGraphicFramePr/>
          <p:nvPr>
            <p:extLst>
              <p:ext uri="{D42A27DB-BD31-4B8C-83A1-F6EECF244321}">
                <p14:modId xmlns:p14="http://schemas.microsoft.com/office/powerpoint/2010/main" val="2682277787"/>
              </p:ext>
            </p:extLst>
          </p:nvPr>
        </p:nvGraphicFramePr>
        <p:xfrm>
          <a:off x="381000" y="1295400"/>
          <a:ext cx="83820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ítulo 1"/>
          <p:cNvSpPr txBox="1">
            <a:spLocks/>
          </p:cNvSpPr>
          <p:nvPr/>
        </p:nvSpPr>
        <p:spPr>
          <a:xfrm>
            <a:off x="2590800" y="381000"/>
            <a:ext cx="5486400" cy="381000"/>
          </a:xfrm>
          <a:prstGeom prst="rect">
            <a:avLst/>
          </a:prstGeom>
        </p:spPr>
        <p:txBody>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r>
              <a:rPr lang="pt-BR" dirty="0" smtClean="0"/>
              <a:t>A pontuação das candidaturas</a:t>
            </a:r>
            <a:endParaRPr lang="pt-BR" dirty="0"/>
          </a:p>
        </p:txBody>
      </p:sp>
      <p:sp>
        <p:nvSpPr>
          <p:cNvPr id="2" name="Flecha derecha 1">
            <a:hlinkClick r:id="rId8" action="ppaction://hlinkpres?slideindex=1&amp;slidetitle="/>
          </p:cNvPr>
          <p:cNvSpPr/>
          <p:nvPr/>
        </p:nvSpPr>
        <p:spPr>
          <a:xfrm>
            <a:off x="8126955" y="6373368"/>
            <a:ext cx="978408" cy="484632"/>
          </a:xfrm>
          <a:prstGeom prst="rightArrow">
            <a:avLst/>
          </a:prstGeom>
          <a:solidFill>
            <a:schemeClr val="accent1">
              <a:lumMod val="40000"/>
              <a:lumOff val="6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67619900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graphicEl>
                                              <a:dgm id="{551DA360-CF2C-48A6-82AD-D18B85C4B0A5}"/>
                                            </p:graphicEl>
                                          </p:spTgt>
                                        </p:tgtEl>
                                        <p:attrNameLst>
                                          <p:attrName>style.visibility</p:attrName>
                                        </p:attrNameLst>
                                      </p:cBhvr>
                                      <p:to>
                                        <p:strVal val="visible"/>
                                      </p:to>
                                    </p:set>
                                    <p:animEffect transition="in" filter="wipe(up)">
                                      <p:cBhvr>
                                        <p:cTn id="7" dur="500"/>
                                        <p:tgtEl>
                                          <p:spTgt spid="8">
                                            <p:graphicEl>
                                              <a:dgm id="{551DA360-CF2C-48A6-82AD-D18B85C4B0A5}"/>
                                            </p:graphic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graphicEl>
                                              <a:dgm id="{837272A8-5388-4BBC-A39D-18C8C61645CA}"/>
                                            </p:graphicEl>
                                          </p:spTgt>
                                        </p:tgtEl>
                                        <p:attrNameLst>
                                          <p:attrName>style.visibility</p:attrName>
                                        </p:attrNameLst>
                                      </p:cBhvr>
                                      <p:to>
                                        <p:strVal val="visible"/>
                                      </p:to>
                                    </p:set>
                                    <p:animEffect transition="in" filter="wipe(up)">
                                      <p:cBhvr>
                                        <p:cTn id="11" dur="500"/>
                                        <p:tgtEl>
                                          <p:spTgt spid="8">
                                            <p:graphicEl>
                                              <a:dgm id="{837272A8-5388-4BBC-A39D-18C8C61645CA}"/>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8">
                                            <p:graphicEl>
                                              <a:dgm id="{9DAB6F64-E47F-4FB7-8B4E-B856C73D03DD}"/>
                                            </p:graphicEl>
                                          </p:spTgt>
                                        </p:tgtEl>
                                        <p:attrNameLst>
                                          <p:attrName>style.visibility</p:attrName>
                                        </p:attrNameLst>
                                      </p:cBhvr>
                                      <p:to>
                                        <p:strVal val="visible"/>
                                      </p:to>
                                    </p:set>
                                    <p:animEffect transition="in" filter="wipe(up)">
                                      <p:cBhvr>
                                        <p:cTn id="16" dur="500"/>
                                        <p:tgtEl>
                                          <p:spTgt spid="8">
                                            <p:graphicEl>
                                              <a:dgm id="{9DAB6F64-E47F-4FB7-8B4E-B856C73D03DD}"/>
                                            </p:graphicEl>
                                          </p:spTgt>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8">
                                            <p:graphicEl>
                                              <a:dgm id="{3D59D19E-09FE-4393-8A2C-C8F0F7E485CE}"/>
                                            </p:graphicEl>
                                          </p:spTgt>
                                        </p:tgtEl>
                                        <p:attrNameLst>
                                          <p:attrName>style.visibility</p:attrName>
                                        </p:attrNameLst>
                                      </p:cBhvr>
                                      <p:to>
                                        <p:strVal val="visible"/>
                                      </p:to>
                                    </p:set>
                                    <p:animEffect transition="in" filter="wipe(up)">
                                      <p:cBhvr>
                                        <p:cTn id="20" dur="500"/>
                                        <p:tgtEl>
                                          <p:spTgt spid="8">
                                            <p:graphicEl>
                                              <a:dgm id="{3D59D19E-09FE-4393-8A2C-C8F0F7E485CE}"/>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8">
                                            <p:graphicEl>
                                              <a:dgm id="{111CF2A8-D1BD-428D-8585-2C3E8BBD4841}"/>
                                            </p:graphicEl>
                                          </p:spTgt>
                                        </p:tgtEl>
                                        <p:attrNameLst>
                                          <p:attrName>style.visibility</p:attrName>
                                        </p:attrNameLst>
                                      </p:cBhvr>
                                      <p:to>
                                        <p:strVal val="visible"/>
                                      </p:to>
                                    </p:set>
                                    <p:animEffect transition="in" filter="wipe(up)">
                                      <p:cBhvr>
                                        <p:cTn id="25" dur="500"/>
                                        <p:tgtEl>
                                          <p:spTgt spid="8">
                                            <p:graphicEl>
                                              <a:dgm id="{111CF2A8-D1BD-428D-8585-2C3E8BBD4841}"/>
                                            </p:graphicEl>
                                          </p:spTgt>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8">
                                            <p:graphicEl>
                                              <a:dgm id="{5C6EF629-CBC2-4B3F-B1A8-213004F59361}"/>
                                            </p:graphicEl>
                                          </p:spTgt>
                                        </p:tgtEl>
                                        <p:attrNameLst>
                                          <p:attrName>style.visibility</p:attrName>
                                        </p:attrNameLst>
                                      </p:cBhvr>
                                      <p:to>
                                        <p:strVal val="visible"/>
                                      </p:to>
                                    </p:set>
                                    <p:animEffect transition="in" filter="wipe(up)">
                                      <p:cBhvr>
                                        <p:cTn id="29" dur="500"/>
                                        <p:tgtEl>
                                          <p:spTgt spid="8">
                                            <p:graphicEl>
                                              <a:dgm id="{5C6EF629-CBC2-4B3F-B1A8-213004F59361}"/>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8">
                                            <p:graphicEl>
                                              <a:dgm id="{8BF404CF-F6B9-4B76-A9DA-29E3E1077BC2}"/>
                                            </p:graphicEl>
                                          </p:spTgt>
                                        </p:tgtEl>
                                        <p:attrNameLst>
                                          <p:attrName>style.visibility</p:attrName>
                                        </p:attrNameLst>
                                      </p:cBhvr>
                                      <p:to>
                                        <p:strVal val="visible"/>
                                      </p:to>
                                    </p:set>
                                    <p:animEffect transition="in" filter="wipe(up)">
                                      <p:cBhvr>
                                        <p:cTn id="34" dur="500"/>
                                        <p:tgtEl>
                                          <p:spTgt spid="8">
                                            <p:graphicEl>
                                              <a:dgm id="{8BF404CF-F6B9-4B76-A9DA-29E3E1077BC2}"/>
                                            </p:graphicEl>
                                          </p:spTgt>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8">
                                            <p:graphicEl>
                                              <a:dgm id="{A849B147-FB33-406E-AC25-71828FD05EE8}"/>
                                            </p:graphicEl>
                                          </p:spTgt>
                                        </p:tgtEl>
                                        <p:attrNameLst>
                                          <p:attrName>style.visibility</p:attrName>
                                        </p:attrNameLst>
                                      </p:cBhvr>
                                      <p:to>
                                        <p:strVal val="visible"/>
                                      </p:to>
                                    </p:set>
                                    <p:animEffect transition="in" filter="wipe(up)">
                                      <p:cBhvr>
                                        <p:cTn id="38" dur="500"/>
                                        <p:tgtEl>
                                          <p:spTgt spid="8">
                                            <p:graphicEl>
                                              <a:dgm id="{A849B147-FB33-406E-AC25-71828FD05EE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566748" cy="1362075"/>
          </a:xfrm>
        </p:spPr>
        <p:txBody>
          <a:bodyPr>
            <a:normAutofit/>
          </a:bodyPr>
          <a:lstStyle/>
          <a:p>
            <a:r>
              <a:rPr lang="pt-BR" dirty="0" smtClean="0"/>
              <a:t>Condições de participação para participar na convocatória de projetos</a:t>
            </a:r>
            <a:endParaRPr lang="pt-BR" dirty="0"/>
          </a:p>
        </p:txBody>
      </p:sp>
    </p:spTree>
    <p:extLst>
      <p:ext uri="{BB962C8B-B14F-4D97-AF65-F5344CB8AC3E}">
        <p14:creationId xmlns:p14="http://schemas.microsoft.com/office/powerpoint/2010/main" val="1212067866"/>
      </p:ext>
    </p:extLst>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p:txBody>
          <a:bodyPr/>
          <a:lstStyle/>
          <a:p>
            <a:endParaRPr lang="es-ES" dirty="0"/>
          </a:p>
          <a:p>
            <a:endParaRPr lang="fr-FR" dirty="0"/>
          </a:p>
        </p:txBody>
      </p:sp>
      <p:graphicFrame>
        <p:nvGraphicFramePr>
          <p:cNvPr id="3" name="Tabla 2"/>
          <p:cNvGraphicFramePr>
            <a:graphicFrameLocks noGrp="1"/>
          </p:cNvGraphicFramePr>
          <p:nvPr>
            <p:extLst>
              <p:ext uri="{D42A27DB-BD31-4B8C-83A1-F6EECF244321}">
                <p14:modId xmlns:p14="http://schemas.microsoft.com/office/powerpoint/2010/main" val="533343786"/>
              </p:ext>
            </p:extLst>
          </p:nvPr>
        </p:nvGraphicFramePr>
        <p:xfrm>
          <a:off x="392806" y="1447800"/>
          <a:ext cx="8458200" cy="4191000"/>
        </p:xfrm>
        <a:graphic>
          <a:graphicData uri="http://schemas.openxmlformats.org/drawingml/2006/table">
            <a:tbl>
              <a:tblPr firstRow="1" bandRow="1">
                <a:tableStyleId>{5C22544A-7EE6-4342-B048-85BDC9FD1C3A}</a:tableStyleId>
              </a:tblPr>
              <a:tblGrid>
                <a:gridCol w="2819400"/>
                <a:gridCol w="2819400"/>
                <a:gridCol w="2819400"/>
              </a:tblGrid>
              <a:tr h="1397000">
                <a:tc>
                  <a:txBody>
                    <a:bodyPr/>
                    <a:lstStyle/>
                    <a:p>
                      <a:pPr algn="ctr">
                        <a:lnSpc>
                          <a:spcPts val="1800"/>
                        </a:lnSpc>
                        <a:spcAft>
                          <a:spcPts val="180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Condições da convocatória de projetos / </a:t>
                      </a:r>
                      <a:r>
                        <a:rPr lang="pt-BR" sz="1400" b="1" noProof="0" dirty="0" err="1" smtClean="0">
                          <a:solidFill>
                            <a:srgbClr val="002087"/>
                          </a:solidFill>
                          <a:effectLst/>
                          <a:latin typeface="Open Sans" panose="020B0606030504020204" pitchFamily="34" charset="0"/>
                          <a:ea typeface="MS Mincho"/>
                          <a:cs typeface="Times New Roman" panose="02020603050405020304" pitchFamily="18" charset="0"/>
                        </a:rPr>
                        <a:t>dossier</a:t>
                      </a: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 de candidatura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Primeira convocatória de projetos </a:t>
                      </a:r>
                      <a:endParaRPr lang="pt-BR" sz="1400" noProof="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(setembro 2015)</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Segunda convocatória de projetos </a:t>
                      </a:r>
                      <a:endParaRPr lang="pt-BR" sz="1400" noProof="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spcAft>
                          <a:spcPts val="0"/>
                        </a:spcAft>
                      </a:pPr>
                      <a:r>
                        <a:rPr lang="pt-BR" sz="1400" b="1" noProof="0" dirty="0" smtClean="0">
                          <a:solidFill>
                            <a:srgbClr val="002087"/>
                          </a:solidFill>
                          <a:effectLst/>
                          <a:latin typeface="Open Sans" panose="020B0606030504020204" pitchFamily="34" charset="0"/>
                          <a:ea typeface="MS Mincho"/>
                          <a:cs typeface="Times New Roman" panose="02020603050405020304" pitchFamily="18" charset="0"/>
                        </a:rPr>
                        <a:t>(dezembro 2016)</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r>
              <a:tr h="1397000">
                <a:tc>
                  <a:txBody>
                    <a:bodyPr/>
                    <a:lstStyle/>
                    <a:p>
                      <a:pPr algn="l">
                        <a:lnSpc>
                          <a:spcPct val="107000"/>
                        </a:lnSpc>
                        <a:spcAft>
                          <a:spcPts val="0"/>
                        </a:spcAft>
                      </a:pPr>
                      <a:r>
                        <a:rPr lang="pt-BR" sz="1400" b="1" noProof="0" dirty="0" smtClean="0">
                          <a:effectLst/>
                          <a:latin typeface="Open Sans" panose="020B0606030504020204" pitchFamily="34" charset="0"/>
                          <a:ea typeface="MS Mincho"/>
                          <a:cs typeface="Times New Roman" panose="02020603050405020304" pitchFamily="18" charset="0"/>
                        </a:rPr>
                        <a:t>Elegibilidade de despesas</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A partir do 1º janeiro 2014</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A partir do 1º janeiro 2016</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1397000">
                <a:tc>
                  <a:txBody>
                    <a:bodyPr/>
                    <a:lstStyle/>
                    <a:p>
                      <a:pPr algn="l">
                        <a:lnSpc>
                          <a:spcPct val="107000"/>
                        </a:lnSpc>
                        <a:spcAft>
                          <a:spcPts val="0"/>
                        </a:spcAft>
                      </a:pPr>
                      <a:r>
                        <a:rPr lang="pt-BR" sz="1400" b="1" noProof="0" dirty="0" smtClean="0">
                          <a:effectLst/>
                          <a:latin typeface="Open Sans" panose="020B0606030504020204" pitchFamily="34" charset="0"/>
                          <a:ea typeface="MS Mincho"/>
                          <a:cs typeface="Times New Roman" panose="02020603050405020304" pitchFamily="18" charset="0"/>
                        </a:rPr>
                        <a:t>Parceria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Pelo menos </a:t>
                      </a:r>
                      <a:r>
                        <a:rPr lang="pt-BR" sz="1400" b="1" noProof="0" dirty="0" smtClean="0">
                          <a:effectLst/>
                          <a:latin typeface="Open Sans" panose="020B0606030504020204" pitchFamily="34" charset="0"/>
                          <a:ea typeface="MS Mincho"/>
                          <a:cs typeface="Times New Roman" panose="02020603050405020304" pitchFamily="18" charset="0"/>
                        </a:rPr>
                        <a:t>2 beneficiários </a:t>
                      </a:r>
                      <a:r>
                        <a:rPr lang="pt-BR" sz="1400" noProof="0" dirty="0" smtClean="0">
                          <a:effectLst/>
                          <a:latin typeface="Open Sans" panose="020B0606030504020204" pitchFamily="34" charset="0"/>
                          <a:ea typeface="MS Mincho"/>
                          <a:cs typeface="Times New Roman" panose="02020603050405020304" pitchFamily="18" charset="0"/>
                        </a:rPr>
                        <a:t>de </a:t>
                      </a:r>
                      <a:r>
                        <a:rPr lang="pt-BR" sz="1400" b="1" noProof="0" dirty="0" smtClean="0">
                          <a:effectLst/>
                          <a:latin typeface="Open Sans" panose="020B0606030504020204" pitchFamily="34" charset="0"/>
                          <a:ea typeface="MS Mincho"/>
                          <a:cs typeface="Times New Roman" panose="02020603050405020304" pitchFamily="18" charset="0"/>
                        </a:rPr>
                        <a:t>2 países participantes</a:t>
                      </a:r>
                      <a:r>
                        <a:rPr lang="pt-BR" sz="1400" noProof="0" dirty="0" smtClean="0">
                          <a:effectLst/>
                          <a:latin typeface="Open Sans" panose="020B0606030504020204" pitchFamily="34" charset="0"/>
                          <a:ea typeface="MS Mincho"/>
                          <a:cs typeface="Times New Roman" panose="02020603050405020304" pitchFamily="18" charset="0"/>
                        </a:rPr>
                        <a:t>, dos quais pelo menos um seja Estado Membro da  União Europeia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07000"/>
                        </a:lnSpc>
                        <a:spcAft>
                          <a:spcPts val="0"/>
                        </a:spcAft>
                      </a:pPr>
                      <a:r>
                        <a:rPr lang="pt-BR" sz="1400" noProof="0" dirty="0" smtClean="0">
                          <a:effectLst/>
                          <a:latin typeface="Open Sans" panose="020B0606030504020204" pitchFamily="34" charset="0"/>
                          <a:ea typeface="MS Mincho"/>
                          <a:cs typeface="Times New Roman" panose="02020603050405020304" pitchFamily="18" charset="0"/>
                        </a:rPr>
                        <a:t>Beneficiários de pelos menos </a:t>
                      </a:r>
                      <a:r>
                        <a:rPr lang="pt-BR" sz="1400" b="1" noProof="0" dirty="0" smtClean="0">
                          <a:effectLst/>
                          <a:latin typeface="Open Sans" panose="020B0606030504020204" pitchFamily="34" charset="0"/>
                          <a:ea typeface="MS Mincho"/>
                          <a:cs typeface="Times New Roman" panose="02020603050405020304" pitchFamily="18" charset="0"/>
                        </a:rPr>
                        <a:t>3 Estados Membros</a:t>
                      </a:r>
                      <a:r>
                        <a:rPr lang="pt-BR" sz="1400" b="1" baseline="0" noProof="0" dirty="0" smtClean="0">
                          <a:effectLst/>
                          <a:latin typeface="Open Sans" panose="020B0606030504020204" pitchFamily="34" charset="0"/>
                          <a:ea typeface="MS Mincho"/>
                          <a:cs typeface="Times New Roman" panose="02020603050405020304" pitchFamily="18" charset="0"/>
                        </a:rPr>
                        <a:t> da União Europeia que participam</a:t>
                      </a:r>
                      <a:r>
                        <a:rPr lang="pt-BR" sz="1400" noProof="0" dirty="0" smtClean="0">
                          <a:effectLst/>
                          <a:latin typeface="Open Sans" panose="020B0606030504020204" pitchFamily="34" charset="0"/>
                          <a:ea typeface="MS Mincho"/>
                          <a:cs typeface="Times New Roman" panose="02020603050405020304" pitchFamily="18" charset="0"/>
                        </a:rPr>
                        <a:t> no Programa</a:t>
                      </a:r>
                      <a:endParaRPr lang="pt-BR" sz="1400" noProof="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pic>
        <p:nvPicPr>
          <p:cNvPr id="12" name="Imagen 11"/>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5029200" y="5257800"/>
            <a:ext cx="910045" cy="838200"/>
          </a:xfrm>
          <a:prstGeom prst="rect">
            <a:avLst/>
          </a:prstGeom>
        </p:spPr>
      </p:pic>
      <p:pic>
        <p:nvPicPr>
          <p:cNvPr id="14" name="Imagen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254017" y="5178939"/>
            <a:ext cx="1493884" cy="995922"/>
          </a:xfrm>
          <a:prstGeom prst="rect">
            <a:avLst/>
          </a:prstGeom>
        </p:spPr>
      </p:pic>
    </p:spTree>
    <p:extLst>
      <p:ext uri="{BB962C8B-B14F-4D97-AF65-F5344CB8AC3E}">
        <p14:creationId xmlns:p14="http://schemas.microsoft.com/office/powerpoint/2010/main" val="2249352025"/>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642948" cy="1362075"/>
          </a:xfrm>
        </p:spPr>
        <p:txBody>
          <a:bodyPr/>
          <a:lstStyle/>
          <a:p>
            <a:r>
              <a:rPr lang="pt-BR" dirty="0" smtClean="0"/>
              <a:t>Potenciais beneficiários e taxas de </a:t>
            </a:r>
            <a:r>
              <a:rPr lang="pt-BR" dirty="0" err="1" smtClean="0"/>
              <a:t>co-financiamento</a:t>
            </a:r>
            <a:endParaRPr lang="pt-BR" dirty="0"/>
          </a:p>
        </p:txBody>
      </p:sp>
    </p:spTree>
    <p:extLst>
      <p:ext uri="{BB962C8B-B14F-4D97-AF65-F5344CB8AC3E}">
        <p14:creationId xmlns:p14="http://schemas.microsoft.com/office/powerpoint/2010/main" val="3862952110"/>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1144" y="1071101"/>
            <a:ext cx="8411288" cy="914400"/>
          </a:xfrm>
        </p:spPr>
        <p:txBody>
          <a:bodyPr/>
          <a:lstStyle/>
          <a:p>
            <a:pPr lvl="0">
              <a:spcBef>
                <a:spcPts val="0"/>
              </a:spcBef>
            </a:pPr>
            <a:r>
              <a:rPr lang="pt-BR" sz="2300" dirty="0" smtClean="0">
                <a:solidFill>
                  <a:srgbClr val="002087"/>
                </a:solidFill>
              </a:rPr>
              <a:t>Beneficiários e taxas de </a:t>
            </a:r>
            <a:r>
              <a:rPr lang="pt-BR" sz="2300" dirty="0" err="1" smtClean="0">
                <a:solidFill>
                  <a:srgbClr val="002087"/>
                </a:solidFill>
              </a:rPr>
              <a:t>co-financiamento</a:t>
            </a:r>
            <a:r>
              <a:rPr lang="pt-BR" sz="2300" dirty="0" smtClean="0">
                <a:solidFill>
                  <a:srgbClr val="002087"/>
                </a:solidFill>
              </a:rPr>
              <a:t> (ficha 3.2 guia </a:t>
            </a:r>
            <a:r>
              <a:rPr lang="pt-BR" sz="2300" dirty="0" err="1" smtClean="0">
                <a:solidFill>
                  <a:srgbClr val="002087"/>
                </a:solidFill>
              </a:rPr>
              <a:t>Sudoe</a:t>
            </a:r>
            <a:r>
              <a:rPr lang="pt-BR" sz="2300" dirty="0" smtClean="0">
                <a:solidFill>
                  <a:srgbClr val="002087"/>
                </a:solidFill>
              </a:rPr>
              <a:t>)</a:t>
            </a:r>
            <a:endParaRPr lang="pt-BR" sz="2300" dirty="0">
              <a:solidFill>
                <a:srgbClr val="002087"/>
              </a:solidFill>
            </a:endParaRPr>
          </a:p>
        </p:txBody>
      </p:sp>
      <p:sp>
        <p:nvSpPr>
          <p:cNvPr id="3" name="Redondear rectángulo de esquina diagonal 2"/>
          <p:cNvSpPr/>
          <p:nvPr/>
        </p:nvSpPr>
        <p:spPr>
          <a:xfrm>
            <a:off x="357396" y="2286000"/>
            <a:ext cx="2756299" cy="6096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Tipo de beneficiário</a:t>
            </a:r>
            <a:endParaRPr lang="pt-BR" sz="1600"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4" name="Redondear rectángulo de esquina diagonal 3"/>
          <p:cNvSpPr/>
          <p:nvPr/>
        </p:nvSpPr>
        <p:spPr>
          <a:xfrm>
            <a:off x="3223525" y="4539065"/>
            <a:ext cx="2821780"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5" name="Redondear rectángulo de esquina diagonal 4"/>
          <p:cNvSpPr/>
          <p:nvPr/>
        </p:nvSpPr>
        <p:spPr>
          <a:xfrm>
            <a:off x="3244956" y="3756642"/>
            <a:ext cx="2821780"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6" name="Redondear rectángulo de esquina diagonal 5"/>
          <p:cNvSpPr/>
          <p:nvPr/>
        </p:nvSpPr>
        <p:spPr>
          <a:xfrm>
            <a:off x="3223525" y="5464642"/>
            <a:ext cx="2821780"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7" name="Redondear rectángulo de esquina diagonal 6"/>
          <p:cNvSpPr/>
          <p:nvPr/>
        </p:nvSpPr>
        <p:spPr>
          <a:xfrm>
            <a:off x="6197997" y="5464642"/>
            <a:ext cx="2574435"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8" name="Redondear rectángulo de esquina diagonal 7"/>
          <p:cNvSpPr/>
          <p:nvPr/>
        </p:nvSpPr>
        <p:spPr>
          <a:xfrm>
            <a:off x="6197997" y="3756642"/>
            <a:ext cx="2574435" cy="654826"/>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Pública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9" name="Redondear rectángulo de esquina diagonal 8"/>
          <p:cNvSpPr/>
          <p:nvPr/>
        </p:nvSpPr>
        <p:spPr>
          <a:xfrm>
            <a:off x="357397" y="3756642"/>
            <a:ext cx="2756298"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defRPr/>
            </a:pP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II) de direito público (</a:t>
            </a:r>
            <a:r>
              <a:rPr lang="pt-BR" sz="16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Diretiva 2014/24/UE)</a:t>
            </a:r>
            <a:r>
              <a:rPr lang="pt-BR" dirty="0" smtClean="0"/>
              <a:t> </a:t>
            </a:r>
            <a:endParaRPr lang="pt-BR" dirty="0"/>
          </a:p>
        </p:txBody>
      </p:sp>
      <p:sp>
        <p:nvSpPr>
          <p:cNvPr id="10" name="Redondear rectángulo de esquina diagonal 9"/>
          <p:cNvSpPr/>
          <p:nvPr/>
        </p:nvSpPr>
        <p:spPr>
          <a:xfrm>
            <a:off x="357396" y="5464642"/>
            <a:ext cx="2756297" cy="74651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IV) Privado com fins lucrativos e/ou empresa *</a:t>
            </a:r>
            <a:endParaRPr lang="pt-B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1" name="Redondear rectángulo de esquina diagonal 10"/>
          <p:cNvSpPr/>
          <p:nvPr/>
        </p:nvSpPr>
        <p:spPr>
          <a:xfrm>
            <a:off x="357396" y="4539065"/>
            <a:ext cx="2756299"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III) Privado sem fins lucrativos</a:t>
            </a:r>
            <a:endParaRPr lang="pt-B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2" name="Redondear rectángulo de esquina diagonal 11"/>
          <p:cNvSpPr/>
          <p:nvPr/>
        </p:nvSpPr>
        <p:spPr>
          <a:xfrm>
            <a:off x="6197997" y="4539065"/>
            <a:ext cx="2574435" cy="777478"/>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Privada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3" name="Redondear rectángulo de esquina diagonal 12"/>
          <p:cNvSpPr/>
          <p:nvPr/>
        </p:nvSpPr>
        <p:spPr>
          <a:xfrm>
            <a:off x="3244955" y="1828800"/>
            <a:ext cx="2821781" cy="10668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defRPr/>
            </a:pPr>
            <a:r>
              <a:rPr lang="pt-BR" b="1" dirty="0" smtClean="0">
                <a:solidFill>
                  <a:prstClr val="white"/>
                </a:solidFill>
              </a:rPr>
              <a:t>Taxa de </a:t>
            </a:r>
            <a:r>
              <a:rPr lang="pt-BR" b="1" dirty="0" err="1" smtClean="0">
                <a:solidFill>
                  <a:prstClr val="white"/>
                </a:solidFill>
              </a:rPr>
              <a:t>co-financiamento</a:t>
            </a:r>
            <a:r>
              <a:rPr lang="pt-BR" b="1" dirty="0" smtClean="0">
                <a:solidFill>
                  <a:prstClr val="white"/>
                </a:solidFill>
              </a:rPr>
              <a:t> geral (princípio)</a:t>
            </a:r>
            <a:endParaRPr lang="pt-BR" b="1" dirty="0">
              <a:solidFill>
                <a:prstClr val="white"/>
              </a:solidFill>
            </a:endParaRPr>
          </a:p>
        </p:txBody>
      </p:sp>
      <p:sp>
        <p:nvSpPr>
          <p:cNvPr id="14" name="Redondear rectángulo de esquina diagonal 13"/>
          <p:cNvSpPr/>
          <p:nvPr/>
        </p:nvSpPr>
        <p:spPr>
          <a:xfrm>
            <a:off x="6136387" y="2286000"/>
            <a:ext cx="2636045" cy="609600"/>
          </a:xfrm>
          <a:prstGeom prst="round2DiagRect">
            <a:avLst/>
          </a:prstGeom>
          <a:solidFill>
            <a:srgbClr val="C160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rPr>
              <a:t>Tipo de contrapartida nacional</a:t>
            </a:r>
            <a:endParaRPr lang="pt-BR" sz="1600" b="1" dirty="0">
              <a:solidFill>
                <a:prstClr val="white"/>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5" name="Redondear rectángulo de esquina diagonal 14"/>
          <p:cNvSpPr/>
          <p:nvPr/>
        </p:nvSpPr>
        <p:spPr>
          <a:xfrm>
            <a:off x="357397" y="2977172"/>
            <a:ext cx="2756298" cy="654827"/>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B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I) Organismo público</a:t>
            </a:r>
            <a:endParaRPr lang="pt-BR" sz="16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6" name="Redondear rectángulo de esquina diagonal 15"/>
          <p:cNvSpPr/>
          <p:nvPr/>
        </p:nvSpPr>
        <p:spPr>
          <a:xfrm>
            <a:off x="3244956" y="2974401"/>
            <a:ext cx="2821780" cy="653654"/>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75%</a:t>
            </a:r>
            <a:endParaRPr sz="16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7" name="Redondear rectángulo de esquina diagonal 16"/>
          <p:cNvSpPr/>
          <p:nvPr/>
        </p:nvSpPr>
        <p:spPr>
          <a:xfrm>
            <a:off x="6197997" y="2974400"/>
            <a:ext cx="2574435" cy="654826"/>
          </a:xfrm>
          <a:prstGeom prst="round2DiagRect">
            <a:avLst/>
          </a:prstGeom>
          <a:noFill/>
          <a:ln>
            <a:solidFill>
              <a:srgbClr val="0033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sz="1600" b="1"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Pública</a:t>
            </a:r>
            <a:endParaRPr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20" name="Imagen 1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352948" y="4972590"/>
            <a:ext cx="713788" cy="597860"/>
          </a:xfrm>
          <a:prstGeom prst="rect">
            <a:avLst/>
          </a:prstGeom>
        </p:spPr>
      </p:pic>
      <p:sp>
        <p:nvSpPr>
          <p:cNvPr id="19" name="CuadroTexto 18"/>
          <p:cNvSpPr txBox="1"/>
          <p:nvPr/>
        </p:nvSpPr>
        <p:spPr>
          <a:xfrm>
            <a:off x="2057400" y="6359258"/>
            <a:ext cx="6931473" cy="369332"/>
          </a:xfrm>
          <a:prstGeom prst="rect">
            <a:avLst/>
          </a:prstGeom>
          <a:noFill/>
        </p:spPr>
        <p:txBody>
          <a:bodyPr wrap="square" rtlCol="0">
            <a:spAutoFit/>
          </a:bodyPr>
          <a:lstStyle/>
          <a:p>
            <a:r>
              <a:rPr lang="pt-BR" dirty="0" smtClean="0"/>
              <a:t>*</a:t>
            </a:r>
            <a:r>
              <a:rPr lang="pt-BR" b="1" dirty="0" smtClean="0"/>
              <a:t>exceto grandes empresas segundo a definição da ficha 3.2</a:t>
            </a:r>
            <a:endParaRPr lang="pt-BR" b="1" dirty="0"/>
          </a:p>
        </p:txBody>
      </p:sp>
    </p:spTree>
    <p:extLst>
      <p:ext uri="{BB962C8B-B14F-4D97-AF65-F5344CB8AC3E}">
        <p14:creationId xmlns:p14="http://schemas.microsoft.com/office/powerpoint/2010/main" val="2329653000"/>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fill="hold"/>
                                        <p:tgtEl>
                                          <p:spTgt spid="10"/>
                                        </p:tgtEl>
                                        <p:attrNameLst>
                                          <p:attrName>ppt_x</p:attrName>
                                        </p:attrNameLst>
                                      </p:cBhvr>
                                      <p:tavLst>
                                        <p:tav tm="0">
                                          <p:val>
                                            <p:strVal val="#ppt_x"/>
                                          </p:val>
                                        </p:tav>
                                        <p:tav tm="100000">
                                          <p:val>
                                            <p:strVal val="#ppt_x"/>
                                          </p:val>
                                        </p:tav>
                                      </p:tavLst>
                                    </p:anim>
                                    <p:anim calcmode="lin" valueType="num">
                                      <p:cBhvr additive="base">
                                        <p:cTn id="6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500"/>
                            </p:stCondLst>
                            <p:childTnLst>
                              <p:par>
                                <p:cTn id="75" presetID="1"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719148" cy="1362075"/>
          </a:xfrm>
        </p:spPr>
        <p:txBody>
          <a:bodyPr>
            <a:normAutofit/>
          </a:bodyPr>
          <a:lstStyle/>
          <a:p>
            <a:r>
              <a:rPr lang="pt-BR" dirty="0" smtClean="0"/>
              <a:t>Conselhos para as entidades que desejam apresentar de novo um projeto já apresentado na 1ª convocatória</a:t>
            </a:r>
            <a:endParaRPr lang="pt-BR" dirty="0"/>
          </a:p>
        </p:txBody>
      </p:sp>
    </p:spTree>
    <p:extLst>
      <p:ext uri="{BB962C8B-B14F-4D97-AF65-F5344CB8AC3E}">
        <p14:creationId xmlns:p14="http://schemas.microsoft.com/office/powerpoint/2010/main" val="932417435"/>
      </p:ext>
    </p:extLst>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801929" y="-550557"/>
            <a:ext cx="3505200" cy="8416311"/>
          </a:xfrm>
        </p:spPr>
        <p:txBody>
          <a:bodyPr>
            <a:normAutofit/>
          </a:bodyPr>
          <a:lstStyle/>
          <a:p>
            <a:pPr marL="342900" indent="-342900">
              <a:buFont typeface="Arial" panose="020B0604020202020204" pitchFamily="34" charset="0"/>
              <a:buChar char="•"/>
            </a:pPr>
            <a:r>
              <a:rPr lang="pt-BR" dirty="0" smtClean="0"/>
              <a:t>Não fazer copiar/colar do projeto anterior</a:t>
            </a:r>
          </a:p>
          <a:p>
            <a:pPr marL="342900" indent="-342900">
              <a:buFont typeface="Arial" panose="020B0604020202020204" pitchFamily="34" charset="0"/>
              <a:buChar char="•"/>
            </a:pPr>
            <a:endParaRPr lang="pt-BR" dirty="0" smtClean="0"/>
          </a:p>
          <a:p>
            <a:pPr marL="342900" indent="-342900">
              <a:buFont typeface="Arial" panose="020B0604020202020204" pitchFamily="34" charset="0"/>
              <a:buChar char="•"/>
            </a:pPr>
            <a:r>
              <a:rPr lang="pt-BR" dirty="0" smtClean="0"/>
              <a:t>Melhorar a proposta tendo em conta as apresentações deste seminário e os documentos de preparação</a:t>
            </a:r>
          </a:p>
          <a:p>
            <a:pPr marL="342900" indent="-342900">
              <a:buFont typeface="Arial" panose="020B0604020202020204" pitchFamily="34" charset="0"/>
              <a:buChar char="•"/>
            </a:pPr>
            <a:endParaRPr lang="pt-BR" dirty="0" smtClean="0"/>
          </a:p>
          <a:p>
            <a:pPr marL="342900" indent="-342900">
              <a:buFont typeface="Arial" panose="020B0604020202020204" pitchFamily="34" charset="0"/>
              <a:buChar char="•"/>
            </a:pPr>
            <a:r>
              <a:rPr lang="pt-BR" dirty="0" smtClean="0"/>
              <a:t>Não hesite em repensar a abordagem do projeto</a:t>
            </a:r>
            <a:endParaRPr lang="pt-BR" dirty="0"/>
          </a:p>
        </p:txBody>
      </p:sp>
      <p:sp>
        <p:nvSpPr>
          <p:cNvPr id="3" name="Título 2"/>
          <p:cNvSpPr>
            <a:spLocks noGrp="1"/>
          </p:cNvSpPr>
          <p:nvPr>
            <p:ph type="title"/>
          </p:nvPr>
        </p:nvSpPr>
        <p:spPr>
          <a:xfrm>
            <a:off x="351396" y="990600"/>
            <a:ext cx="8411288" cy="914400"/>
          </a:xfrm>
        </p:spPr>
        <p:txBody>
          <a:bodyPr/>
          <a:lstStyle/>
          <a:p>
            <a:r>
              <a:rPr lang="pt-BR" dirty="0" smtClean="0"/>
              <a:t>Apresentar de novo um projeto?</a:t>
            </a:r>
            <a:endParaRPr lang="pt-BR" dirty="0"/>
          </a:p>
        </p:txBody>
      </p:sp>
    </p:spTree>
    <p:extLst>
      <p:ext uri="{BB962C8B-B14F-4D97-AF65-F5344CB8AC3E}">
        <p14:creationId xmlns:p14="http://schemas.microsoft.com/office/powerpoint/2010/main" val="2364875089"/>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Introdução</a:t>
            </a:r>
            <a:endParaRPr lang="es-ES" dirty="0"/>
          </a:p>
        </p:txBody>
      </p:sp>
    </p:spTree>
    <p:extLst>
      <p:ext uri="{BB962C8B-B14F-4D97-AF65-F5344CB8AC3E}">
        <p14:creationId xmlns:p14="http://schemas.microsoft.com/office/powerpoint/2010/main" val="2617405931"/>
      </p:ext>
    </p:extLst>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Os </a:t>
            </a:r>
            <a:r>
              <a:rPr lang="es-ES" dirty="0" err="1" smtClean="0"/>
              <a:t>projetos</a:t>
            </a:r>
            <a:r>
              <a:rPr lang="es-ES" dirty="0" smtClean="0"/>
              <a:t> esperados</a:t>
            </a:r>
            <a:endParaRPr lang="fr-FR" dirty="0"/>
          </a:p>
        </p:txBody>
      </p:sp>
    </p:spTree>
    <p:extLst>
      <p:ext uri="{BB962C8B-B14F-4D97-AF65-F5344CB8AC3E}">
        <p14:creationId xmlns:p14="http://schemas.microsoft.com/office/powerpoint/2010/main" val="342529502"/>
      </p:ext>
    </p:extLst>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454198" y="-60086"/>
            <a:ext cx="4200659" cy="8416311"/>
          </a:xfrm>
        </p:spPr>
        <p:txBody>
          <a:bodyPr>
            <a:noAutofit/>
          </a:bodyPr>
          <a:lstStyle/>
          <a:p>
            <a:pPr marL="285750" indent="-285750">
              <a:lnSpc>
                <a:spcPct val="150000"/>
              </a:lnSpc>
              <a:buFont typeface="Arial" panose="020B0604020202020204" pitchFamily="34" charset="0"/>
              <a:buChar char="•"/>
            </a:pPr>
            <a:r>
              <a:rPr lang="es-ES" sz="2000" dirty="0" smtClean="0"/>
              <a:t>Resultado previsto </a:t>
            </a:r>
            <a:r>
              <a:rPr lang="es-ES" sz="2000" dirty="0" err="1" smtClean="0"/>
              <a:t>deve</a:t>
            </a:r>
            <a:r>
              <a:rPr lang="es-ES" sz="2000" dirty="0" smtClean="0"/>
              <a:t> contribuir a </a:t>
            </a:r>
            <a:r>
              <a:rPr lang="es-ES" sz="2000" dirty="0" err="1" smtClean="0"/>
              <a:t>um</a:t>
            </a:r>
            <a:r>
              <a:rPr lang="es-ES" sz="2000" dirty="0" smtClean="0"/>
              <a:t> dos indicadores de resultado do Programa</a:t>
            </a:r>
          </a:p>
          <a:p>
            <a:pPr>
              <a:lnSpc>
                <a:spcPct val="150000"/>
              </a:lnSpc>
            </a:pPr>
            <a:endParaRPr lang="es-ES" sz="2000" dirty="0"/>
          </a:p>
          <a:p>
            <a:pPr marL="285750" indent="-285750">
              <a:lnSpc>
                <a:spcPct val="150000"/>
              </a:lnSpc>
              <a:buFont typeface="Arial" panose="020B0604020202020204" pitchFamily="34" charset="0"/>
              <a:buChar char="•"/>
            </a:pPr>
            <a:r>
              <a:rPr lang="es-ES" sz="2000" dirty="0" smtClean="0"/>
              <a:t>O </a:t>
            </a:r>
            <a:r>
              <a:rPr lang="es-ES" sz="2000" dirty="0" err="1" smtClean="0"/>
              <a:t>projeto</a:t>
            </a:r>
            <a:r>
              <a:rPr lang="es-ES" sz="2000" dirty="0" smtClean="0"/>
              <a:t> </a:t>
            </a:r>
            <a:r>
              <a:rPr lang="es-ES" sz="2000" dirty="0" err="1" smtClean="0"/>
              <a:t>deve</a:t>
            </a:r>
            <a:r>
              <a:rPr lang="es-ES" sz="2000" dirty="0" smtClean="0"/>
              <a:t> ser pragmático </a:t>
            </a:r>
            <a:r>
              <a:rPr lang="es-ES" sz="2000" dirty="0" err="1" smtClean="0"/>
              <a:t>na</a:t>
            </a:r>
            <a:r>
              <a:rPr lang="es-ES" sz="2000" dirty="0" smtClean="0"/>
              <a:t> </a:t>
            </a:r>
            <a:r>
              <a:rPr lang="es-ES" sz="2000" dirty="0" err="1" smtClean="0"/>
              <a:t>capacidade</a:t>
            </a:r>
            <a:r>
              <a:rPr lang="es-ES" sz="2000" dirty="0" smtClean="0"/>
              <a:t> de </a:t>
            </a:r>
            <a:r>
              <a:rPr lang="es-ES" sz="2000" b="1" dirty="0" smtClean="0"/>
              <a:t>contribuir </a:t>
            </a:r>
            <a:r>
              <a:rPr lang="es-ES" sz="2000" b="1" dirty="0" err="1" smtClean="0"/>
              <a:t>com</a:t>
            </a:r>
            <a:r>
              <a:rPr lang="es-ES" sz="2000" b="1" dirty="0" smtClean="0"/>
              <a:t> </a:t>
            </a:r>
            <a:r>
              <a:rPr lang="es-ES" sz="2000" b="1" dirty="0" err="1" smtClean="0"/>
              <a:t>uma</a:t>
            </a:r>
            <a:r>
              <a:rPr lang="es-ES" sz="2000" b="1" dirty="0" smtClean="0"/>
              <a:t> </a:t>
            </a:r>
            <a:r>
              <a:rPr lang="es-ES" sz="2000" b="1" dirty="0" err="1" smtClean="0"/>
              <a:t>solução</a:t>
            </a:r>
            <a:r>
              <a:rPr lang="es-ES" sz="2000" b="1" dirty="0" smtClean="0"/>
              <a:t> a </a:t>
            </a:r>
            <a:r>
              <a:rPr lang="es-ES" sz="2000" b="1" dirty="0" err="1" smtClean="0"/>
              <a:t>um</a:t>
            </a:r>
            <a:r>
              <a:rPr lang="es-ES" sz="2000" b="1" dirty="0" smtClean="0"/>
              <a:t> problema identificado </a:t>
            </a:r>
            <a:r>
              <a:rPr lang="es-ES" sz="2000" dirty="0" smtClean="0"/>
              <a:t>no </a:t>
            </a:r>
            <a:r>
              <a:rPr lang="es-ES" sz="2000" dirty="0" err="1" smtClean="0"/>
              <a:t>território</a:t>
            </a:r>
            <a:r>
              <a:rPr lang="es-ES" sz="2000" dirty="0" smtClean="0"/>
              <a:t> Sudoe</a:t>
            </a:r>
          </a:p>
          <a:p>
            <a:pPr>
              <a:lnSpc>
                <a:spcPct val="150000"/>
              </a:lnSpc>
            </a:pPr>
            <a:endParaRPr lang="es-ES" sz="2000" dirty="0"/>
          </a:p>
          <a:p>
            <a:pPr marL="342900" indent="-342900">
              <a:lnSpc>
                <a:spcPct val="150000"/>
              </a:lnSpc>
              <a:buFont typeface="Arial" panose="020B0604020202020204" pitchFamily="34" charset="0"/>
              <a:buChar char="•"/>
            </a:pPr>
            <a:r>
              <a:rPr lang="pt-BR" sz="2000" dirty="0"/>
              <a:t>Clareza e coerência </a:t>
            </a:r>
            <a:r>
              <a:rPr lang="pt-BR" sz="2000" dirty="0" smtClean="0"/>
              <a:t>dos </a:t>
            </a:r>
            <a:r>
              <a:rPr lang="pt-BR" sz="2000" b="1" dirty="0" smtClean="0"/>
              <a:t>objetivos</a:t>
            </a:r>
            <a:r>
              <a:rPr lang="pt-BR" sz="2000" dirty="0" smtClean="0"/>
              <a:t> </a:t>
            </a:r>
            <a:r>
              <a:rPr lang="pt-BR" sz="2000" dirty="0"/>
              <a:t>/ </a:t>
            </a:r>
            <a:r>
              <a:rPr lang="pt-BR" sz="2000" dirty="0" smtClean="0"/>
              <a:t>objetivos </a:t>
            </a:r>
            <a:r>
              <a:rPr lang="pt-BR" sz="2000" dirty="0"/>
              <a:t>do </a:t>
            </a:r>
            <a:r>
              <a:rPr lang="pt-BR" sz="2000" dirty="0" smtClean="0"/>
              <a:t>Programa</a:t>
            </a:r>
            <a:endParaRPr lang="es-ES" sz="2000" dirty="0" smtClean="0"/>
          </a:p>
          <a:p>
            <a:pPr>
              <a:lnSpc>
                <a:spcPct val="150000"/>
              </a:lnSpc>
            </a:pPr>
            <a:endParaRPr lang="es-ES" sz="2000" dirty="0" smtClean="0"/>
          </a:p>
          <a:p>
            <a:pPr>
              <a:lnSpc>
                <a:spcPct val="150000"/>
              </a:lnSpc>
            </a:pPr>
            <a:r>
              <a:rPr lang="es-ES" sz="2000" dirty="0" smtClean="0"/>
              <a:t> </a:t>
            </a:r>
          </a:p>
        </p:txBody>
      </p:sp>
      <p:sp>
        <p:nvSpPr>
          <p:cNvPr id="3" name="Título 2"/>
          <p:cNvSpPr>
            <a:spLocks noGrp="1"/>
          </p:cNvSpPr>
          <p:nvPr>
            <p:ph type="title"/>
          </p:nvPr>
        </p:nvSpPr>
        <p:spPr>
          <a:xfrm>
            <a:off x="346372" y="1143000"/>
            <a:ext cx="8411288" cy="914400"/>
          </a:xfrm>
        </p:spPr>
        <p:txBody>
          <a:bodyPr/>
          <a:lstStyle/>
          <a:p>
            <a:r>
              <a:rPr lang="es-ES" sz="2800" dirty="0" smtClean="0"/>
              <a:t>Objetivos e resultados</a:t>
            </a:r>
            <a:endParaRPr lang="fr-FR" dirty="0"/>
          </a:p>
        </p:txBody>
      </p:sp>
    </p:spTree>
    <p:extLst>
      <p:ext uri="{BB962C8B-B14F-4D97-AF65-F5344CB8AC3E}">
        <p14:creationId xmlns:p14="http://schemas.microsoft.com/office/powerpoint/2010/main" val="37916406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206440" y="-799448"/>
            <a:ext cx="2696175" cy="8416311"/>
          </a:xfrm>
        </p:spPr>
        <p:txBody>
          <a:bodyPr>
            <a:noAutofit/>
          </a:bodyPr>
          <a:lstStyle/>
          <a:p>
            <a:pPr marL="342900" indent="-342900">
              <a:lnSpc>
                <a:spcPct val="150000"/>
              </a:lnSpc>
              <a:buFont typeface="Arial" panose="020B0604020202020204" pitchFamily="34" charset="0"/>
              <a:buChar char="•"/>
            </a:pPr>
            <a:r>
              <a:rPr lang="pt-BR" sz="2000" dirty="0"/>
              <a:t>demonstrar a relevância </a:t>
            </a:r>
            <a:r>
              <a:rPr lang="pt-BR" sz="2000" dirty="0" smtClean="0"/>
              <a:t>(não se pretendem </a:t>
            </a:r>
            <a:r>
              <a:rPr lang="pt-BR" sz="2000" dirty="0"/>
              <a:t>ações locais justapostas</a:t>
            </a:r>
            <a:r>
              <a:rPr lang="es-ES" sz="2000" dirty="0" smtClean="0"/>
              <a:t>)</a:t>
            </a:r>
          </a:p>
          <a:p>
            <a:pPr marL="342900" indent="-342900">
              <a:lnSpc>
                <a:spcPct val="150000"/>
              </a:lnSpc>
              <a:buFont typeface="Arial" panose="020B0604020202020204" pitchFamily="34" charset="0"/>
              <a:buChar char="•"/>
            </a:pPr>
            <a:r>
              <a:rPr lang="pt-BR" sz="2000" dirty="0"/>
              <a:t>Demonstrar o valor acrescentado da abordagem transnacional e </a:t>
            </a:r>
            <a:r>
              <a:rPr lang="pt-BR" sz="2000" dirty="0" smtClean="0"/>
              <a:t>que </a:t>
            </a:r>
            <a:r>
              <a:rPr lang="pt-BR" sz="2000" dirty="0"/>
              <a:t>permite alcançar um resultado que as </a:t>
            </a:r>
            <a:r>
              <a:rPr lang="pt-BR" sz="2000" dirty="0" smtClean="0"/>
              <a:t>entidades individualmente não poderiam </a:t>
            </a:r>
            <a:r>
              <a:rPr lang="pt-BR" sz="2000" dirty="0"/>
              <a:t>alcançar</a:t>
            </a:r>
            <a:endParaRPr lang="es-ES" sz="2000" dirty="0" smtClean="0"/>
          </a:p>
          <a:p>
            <a:pPr marL="342900" indent="-342900">
              <a:lnSpc>
                <a:spcPct val="150000"/>
              </a:lnSpc>
              <a:buFont typeface="Arial" panose="020B0604020202020204" pitchFamily="34" charset="0"/>
              <a:buChar char="•"/>
            </a:pPr>
            <a:r>
              <a:rPr lang="pt-BR" sz="2000" dirty="0"/>
              <a:t>Identificar a contribuição de cada parceiro e a sinergia que permite a abordagem transnacional</a:t>
            </a:r>
            <a:endParaRPr lang="es-ES" sz="2000" dirty="0" smtClean="0"/>
          </a:p>
          <a:p>
            <a:pPr>
              <a:lnSpc>
                <a:spcPct val="150000"/>
              </a:lnSpc>
            </a:pPr>
            <a:r>
              <a:rPr lang="es-ES" sz="2000" dirty="0" smtClean="0"/>
              <a:t> </a:t>
            </a:r>
          </a:p>
        </p:txBody>
      </p:sp>
      <p:sp>
        <p:nvSpPr>
          <p:cNvPr id="3" name="Título 2"/>
          <p:cNvSpPr>
            <a:spLocks noGrp="1"/>
          </p:cNvSpPr>
          <p:nvPr>
            <p:ph type="title"/>
          </p:nvPr>
        </p:nvSpPr>
        <p:spPr>
          <a:xfrm>
            <a:off x="346372" y="1143000"/>
            <a:ext cx="8411288" cy="914400"/>
          </a:xfrm>
        </p:spPr>
        <p:txBody>
          <a:bodyPr/>
          <a:lstStyle/>
          <a:p>
            <a:r>
              <a:rPr lang="es-ES" sz="2800" dirty="0" err="1" smtClean="0"/>
              <a:t>Transnacionalidade</a:t>
            </a:r>
            <a:endParaRPr lang="fr-FR" dirty="0"/>
          </a:p>
        </p:txBody>
      </p:sp>
    </p:spTree>
    <p:extLst>
      <p:ext uri="{BB962C8B-B14F-4D97-AF65-F5344CB8AC3E}">
        <p14:creationId xmlns:p14="http://schemas.microsoft.com/office/powerpoint/2010/main" val="42724792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200344" y="-955068"/>
            <a:ext cx="2696175" cy="8416311"/>
          </a:xfrm>
        </p:spPr>
        <p:txBody>
          <a:bodyPr>
            <a:noAutofit/>
          </a:bodyPr>
          <a:lstStyle/>
          <a:p>
            <a:pPr>
              <a:lnSpc>
                <a:spcPct val="150000"/>
              </a:lnSpc>
            </a:pPr>
            <a:endParaRPr lang="es-ES" sz="2000" dirty="0" smtClean="0"/>
          </a:p>
          <a:p>
            <a:pPr marL="285750" indent="-285750">
              <a:lnSpc>
                <a:spcPct val="150000"/>
              </a:lnSpc>
              <a:buFont typeface="Arial" panose="020B0604020202020204" pitchFamily="34" charset="0"/>
              <a:buChar char="•"/>
            </a:pPr>
            <a:r>
              <a:rPr lang="es-ES" sz="2000" b="1" dirty="0" err="1" smtClean="0"/>
              <a:t>Cadeia</a:t>
            </a:r>
            <a:r>
              <a:rPr lang="es-ES" sz="2000" b="1" dirty="0" smtClean="0"/>
              <a:t> de valor</a:t>
            </a:r>
            <a:r>
              <a:rPr lang="es-ES" sz="2000" dirty="0" smtClean="0"/>
              <a:t>: todos os agentes </a:t>
            </a:r>
            <a:r>
              <a:rPr lang="es-ES" sz="2000" dirty="0" err="1" smtClean="0"/>
              <a:t>necessários</a:t>
            </a:r>
            <a:r>
              <a:rPr lang="es-ES" sz="2000" dirty="0" smtClean="0"/>
              <a:t> para </a:t>
            </a:r>
            <a:r>
              <a:rPr lang="es-ES" sz="2000" dirty="0" err="1" smtClean="0"/>
              <a:t>um</a:t>
            </a:r>
            <a:r>
              <a:rPr lang="es-ES" sz="2000" dirty="0" smtClean="0"/>
              <a:t> impacto real</a:t>
            </a:r>
          </a:p>
          <a:p>
            <a:pPr marL="285750" indent="-285750">
              <a:lnSpc>
                <a:spcPct val="150000"/>
              </a:lnSpc>
              <a:buFont typeface="Arial" panose="020B0604020202020204" pitchFamily="34" charset="0"/>
              <a:buChar char="•"/>
            </a:pPr>
            <a:endParaRPr lang="es-ES" sz="2000" dirty="0" smtClean="0"/>
          </a:p>
          <a:p>
            <a:pPr marL="285750" indent="-285750">
              <a:lnSpc>
                <a:spcPct val="150000"/>
              </a:lnSpc>
              <a:buFont typeface="Arial" panose="020B0604020202020204" pitchFamily="34" charset="0"/>
              <a:buChar char="•"/>
            </a:pPr>
            <a:r>
              <a:rPr lang="es-ES" sz="2000" dirty="0" err="1" smtClean="0"/>
              <a:t>Representatividade</a:t>
            </a:r>
            <a:r>
              <a:rPr lang="es-ES" sz="2000" dirty="0" smtClean="0"/>
              <a:t> territorial da </a:t>
            </a:r>
            <a:r>
              <a:rPr lang="es-ES" sz="2000" dirty="0" err="1" smtClean="0"/>
              <a:t>parceria</a:t>
            </a:r>
            <a:r>
              <a:rPr lang="es-ES" sz="2000" dirty="0" smtClean="0"/>
              <a:t> </a:t>
            </a:r>
            <a:r>
              <a:rPr lang="es-ES" sz="2000" dirty="0" err="1" smtClean="0"/>
              <a:t>ao</a:t>
            </a:r>
            <a:r>
              <a:rPr lang="es-ES" sz="2000" dirty="0" smtClean="0"/>
              <a:t> </a:t>
            </a:r>
            <a:r>
              <a:rPr lang="es-ES" sz="2000" dirty="0" err="1" smtClean="0"/>
              <a:t>nível</a:t>
            </a:r>
            <a:r>
              <a:rPr lang="es-ES" sz="2000" dirty="0" smtClean="0"/>
              <a:t> do Sudoe</a:t>
            </a:r>
          </a:p>
          <a:p>
            <a:pPr marL="285750" indent="-285750">
              <a:lnSpc>
                <a:spcPct val="150000"/>
              </a:lnSpc>
              <a:buFont typeface="Arial" panose="020B0604020202020204" pitchFamily="34" charset="0"/>
              <a:buChar char="•"/>
            </a:pPr>
            <a:endParaRPr lang="es-ES" sz="2000" dirty="0" smtClean="0"/>
          </a:p>
          <a:p>
            <a:pPr marL="285750" indent="-285750">
              <a:lnSpc>
                <a:spcPct val="150000"/>
              </a:lnSpc>
              <a:buFont typeface="Arial" panose="020B0604020202020204" pitchFamily="34" charset="0"/>
              <a:buChar char="•"/>
            </a:pPr>
            <a:r>
              <a:rPr lang="es-ES" sz="2000" dirty="0" err="1" smtClean="0"/>
              <a:t>Competência</a:t>
            </a:r>
            <a:r>
              <a:rPr lang="es-ES" sz="2000" dirty="0" smtClean="0"/>
              <a:t> técnica, </a:t>
            </a:r>
            <a:r>
              <a:rPr lang="es-ES" sz="2000" dirty="0" err="1" smtClean="0"/>
              <a:t>financeira</a:t>
            </a:r>
            <a:r>
              <a:rPr lang="es-ES" sz="2000" dirty="0" smtClean="0"/>
              <a:t> e administrativa </a:t>
            </a:r>
          </a:p>
        </p:txBody>
      </p:sp>
      <p:sp>
        <p:nvSpPr>
          <p:cNvPr id="3" name="Título 2"/>
          <p:cNvSpPr>
            <a:spLocks noGrp="1"/>
          </p:cNvSpPr>
          <p:nvPr>
            <p:ph type="title"/>
          </p:nvPr>
        </p:nvSpPr>
        <p:spPr>
          <a:xfrm>
            <a:off x="346372" y="1143000"/>
            <a:ext cx="8411288" cy="914400"/>
          </a:xfrm>
        </p:spPr>
        <p:txBody>
          <a:bodyPr/>
          <a:lstStyle/>
          <a:p>
            <a:r>
              <a:rPr lang="es-ES" dirty="0" err="1" smtClean="0"/>
              <a:t>Parceria</a:t>
            </a:r>
            <a:endParaRPr lang="fr-FR" dirty="0"/>
          </a:p>
        </p:txBody>
      </p:sp>
    </p:spTree>
    <p:extLst>
      <p:ext uri="{BB962C8B-B14F-4D97-AF65-F5344CB8AC3E}">
        <p14:creationId xmlns:p14="http://schemas.microsoft.com/office/powerpoint/2010/main" val="4666609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530205" y="-283855"/>
            <a:ext cx="4038599" cy="8416311"/>
          </a:xfrm>
        </p:spPr>
        <p:txBody>
          <a:bodyPr>
            <a:noAutofit/>
          </a:bodyPr>
          <a:lstStyle/>
          <a:p>
            <a:pPr marL="285750" indent="-285750">
              <a:lnSpc>
                <a:spcPct val="150000"/>
              </a:lnSpc>
              <a:buFont typeface="Arial" panose="020B0604020202020204" pitchFamily="34" charset="0"/>
              <a:buChar char="•"/>
            </a:pPr>
            <a:r>
              <a:rPr lang="es-ES" sz="2000" dirty="0" smtClean="0"/>
              <a:t>O </a:t>
            </a:r>
            <a:r>
              <a:rPr lang="es-ES" sz="2000" b="1" dirty="0" smtClean="0"/>
              <a:t>output principal </a:t>
            </a:r>
            <a:r>
              <a:rPr lang="es-ES" sz="2000" dirty="0" smtClean="0"/>
              <a:t>concreto </a:t>
            </a:r>
            <a:r>
              <a:rPr lang="es-ES" sz="2000" dirty="0" err="1" smtClean="0"/>
              <a:t>contribua</a:t>
            </a:r>
            <a:r>
              <a:rPr lang="es-ES" sz="2000" dirty="0" smtClean="0"/>
              <a:t> </a:t>
            </a:r>
            <a:r>
              <a:rPr lang="es-ES" sz="2000" dirty="0" err="1" smtClean="0"/>
              <a:t>ao</a:t>
            </a:r>
            <a:r>
              <a:rPr lang="es-ES" sz="2000" dirty="0" smtClean="0"/>
              <a:t> indicador de </a:t>
            </a:r>
            <a:r>
              <a:rPr lang="es-ES" sz="2000" dirty="0" err="1" smtClean="0"/>
              <a:t>realização</a:t>
            </a:r>
            <a:endParaRPr lang="es-ES" sz="2000" dirty="0" smtClean="0"/>
          </a:p>
          <a:p>
            <a:pPr marL="285750" indent="-285750">
              <a:lnSpc>
                <a:spcPct val="150000"/>
              </a:lnSpc>
              <a:buFont typeface="Arial" panose="020B0604020202020204" pitchFamily="34" charset="0"/>
              <a:buChar char="•"/>
            </a:pPr>
            <a:r>
              <a:rPr lang="es-ES" sz="2000" b="1" dirty="0" smtClean="0"/>
              <a:t>Transferência </a:t>
            </a:r>
            <a:r>
              <a:rPr lang="es-ES" sz="2000" dirty="0" smtClean="0"/>
              <a:t>/</a:t>
            </a:r>
            <a:r>
              <a:rPr lang="es-ES" sz="2000" b="1" dirty="0" err="1" smtClean="0"/>
              <a:t>sustentabilidade</a:t>
            </a:r>
            <a:r>
              <a:rPr lang="es-ES" sz="2000" b="1" dirty="0" smtClean="0"/>
              <a:t> </a:t>
            </a:r>
            <a:r>
              <a:rPr lang="es-ES" sz="2000" dirty="0" smtClean="0"/>
              <a:t>dos outputs: indique de que </a:t>
            </a:r>
            <a:r>
              <a:rPr lang="es-ES" sz="2000" dirty="0" err="1" smtClean="0"/>
              <a:t>maneira</a:t>
            </a:r>
            <a:r>
              <a:rPr lang="es-ES" sz="2000" dirty="0" smtClean="0"/>
              <a:t> os outputs </a:t>
            </a:r>
            <a:r>
              <a:rPr lang="es-ES" sz="2000" dirty="0" err="1" smtClean="0"/>
              <a:t>serão</a:t>
            </a:r>
            <a:r>
              <a:rPr lang="es-ES" sz="2000" dirty="0" smtClean="0"/>
              <a:t> </a:t>
            </a:r>
            <a:r>
              <a:rPr lang="es-ES" sz="2000" dirty="0" err="1" smtClean="0"/>
              <a:t>transferíveis</a:t>
            </a:r>
            <a:r>
              <a:rPr lang="es-ES" sz="2000" dirty="0" smtClean="0"/>
              <a:t> a </a:t>
            </a:r>
            <a:r>
              <a:rPr lang="es-ES" sz="2000" dirty="0" err="1" smtClean="0"/>
              <a:t>outros</a:t>
            </a:r>
            <a:r>
              <a:rPr lang="es-ES" sz="2000" dirty="0" smtClean="0"/>
              <a:t> atores, e as </a:t>
            </a:r>
            <a:r>
              <a:rPr lang="es-ES" sz="2000" dirty="0" err="1" smtClean="0"/>
              <a:t>atividades</a:t>
            </a:r>
            <a:r>
              <a:rPr lang="es-ES" sz="2000" dirty="0" smtClean="0"/>
              <a:t> previstas para </a:t>
            </a:r>
            <a:r>
              <a:rPr lang="es-ES" sz="2000" dirty="0" err="1" smtClean="0"/>
              <a:t>assegurar</a:t>
            </a:r>
            <a:r>
              <a:rPr lang="es-ES" sz="2000" dirty="0"/>
              <a:t> </a:t>
            </a:r>
            <a:r>
              <a:rPr lang="es-ES" sz="2000" dirty="0" smtClean="0"/>
              <a:t>a </a:t>
            </a:r>
            <a:r>
              <a:rPr lang="es-ES" sz="2000" dirty="0" err="1" smtClean="0"/>
              <a:t>sua</a:t>
            </a:r>
            <a:r>
              <a:rPr lang="es-ES" sz="2000" dirty="0" smtClean="0"/>
              <a:t> </a:t>
            </a:r>
            <a:r>
              <a:rPr lang="es-ES" sz="2000" dirty="0" err="1" smtClean="0"/>
              <a:t>sustentabilidade</a:t>
            </a:r>
            <a:endParaRPr lang="es-ES" sz="2000" dirty="0" smtClean="0"/>
          </a:p>
          <a:p>
            <a:pPr marL="285750" indent="-285750">
              <a:lnSpc>
                <a:spcPct val="150000"/>
              </a:lnSpc>
              <a:buFont typeface="Arial" panose="020B0604020202020204" pitchFamily="34" charset="0"/>
              <a:buChar char="•"/>
            </a:pPr>
            <a:r>
              <a:rPr lang="es-ES" sz="2000" b="1" dirty="0" err="1" smtClean="0"/>
              <a:t>Estratégias</a:t>
            </a:r>
            <a:r>
              <a:rPr lang="es-ES" sz="2000" dirty="0" smtClean="0"/>
              <a:t> </a:t>
            </a:r>
            <a:r>
              <a:rPr lang="es-ES" sz="2000" dirty="0" err="1" smtClean="0"/>
              <a:t>territoriais</a:t>
            </a:r>
            <a:r>
              <a:rPr lang="es-ES" sz="2000" dirty="0" smtClean="0"/>
              <a:t> : demonstrar que o output principal se </a:t>
            </a:r>
            <a:r>
              <a:rPr lang="es-ES" sz="2000" dirty="0" err="1" smtClean="0"/>
              <a:t>insere</a:t>
            </a:r>
            <a:r>
              <a:rPr lang="es-ES" sz="2000" dirty="0" smtClean="0"/>
              <a:t> citando a(s) medida(s) concreta(s) de </a:t>
            </a:r>
            <a:r>
              <a:rPr lang="es-ES" sz="2000" dirty="0" err="1" smtClean="0"/>
              <a:t>estratégias</a:t>
            </a:r>
            <a:r>
              <a:rPr lang="es-ES" sz="2000" dirty="0" smtClean="0"/>
              <a:t> e as </a:t>
            </a:r>
            <a:r>
              <a:rPr lang="es-ES" sz="2000" dirty="0" err="1" smtClean="0"/>
              <a:t>contribuições</a:t>
            </a:r>
            <a:r>
              <a:rPr lang="es-ES" sz="2000" dirty="0" smtClean="0"/>
              <a:t> </a:t>
            </a:r>
            <a:r>
              <a:rPr lang="es-ES" sz="2000" dirty="0" err="1" smtClean="0"/>
              <a:t>reais</a:t>
            </a:r>
            <a:r>
              <a:rPr lang="es-ES" sz="2000" dirty="0" smtClean="0"/>
              <a:t> do output do </a:t>
            </a:r>
            <a:r>
              <a:rPr lang="es-ES" sz="2000" dirty="0" err="1" smtClean="0"/>
              <a:t>projeto</a:t>
            </a:r>
            <a:endParaRPr lang="es-ES" sz="2000" dirty="0" smtClean="0"/>
          </a:p>
        </p:txBody>
      </p:sp>
      <p:sp>
        <p:nvSpPr>
          <p:cNvPr id="3" name="Título 2"/>
          <p:cNvSpPr>
            <a:spLocks noGrp="1"/>
          </p:cNvSpPr>
          <p:nvPr>
            <p:ph type="title"/>
          </p:nvPr>
        </p:nvSpPr>
        <p:spPr>
          <a:xfrm>
            <a:off x="346372" y="990600"/>
            <a:ext cx="8411288" cy="914400"/>
          </a:xfrm>
        </p:spPr>
        <p:txBody>
          <a:bodyPr/>
          <a:lstStyle/>
          <a:p>
            <a:r>
              <a:rPr lang="fr-FR" dirty="0" smtClean="0"/>
              <a:t>Outputs</a:t>
            </a:r>
            <a:endParaRPr lang="fr-FR" dirty="0"/>
          </a:p>
        </p:txBody>
      </p:sp>
    </p:spTree>
    <p:extLst>
      <p:ext uri="{BB962C8B-B14F-4D97-AF65-F5344CB8AC3E}">
        <p14:creationId xmlns:p14="http://schemas.microsoft.com/office/powerpoint/2010/main" val="18879496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490548" cy="1362075"/>
          </a:xfrm>
        </p:spPr>
        <p:txBody>
          <a:bodyPr>
            <a:normAutofit/>
          </a:bodyPr>
          <a:lstStyle/>
          <a:p>
            <a:r>
              <a:rPr lang="pt-BR" dirty="0" smtClean="0"/>
              <a:t>Principais erros detectados na primeira convocatória</a:t>
            </a:r>
            <a:endParaRPr lang="pt-BR" dirty="0"/>
          </a:p>
        </p:txBody>
      </p:sp>
    </p:spTree>
    <p:extLst>
      <p:ext uri="{BB962C8B-B14F-4D97-AF65-F5344CB8AC3E}">
        <p14:creationId xmlns:p14="http://schemas.microsoft.com/office/powerpoint/2010/main" val="3776780601"/>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3221029" y="478143"/>
            <a:ext cx="2666999" cy="8416311"/>
          </a:xfrm>
        </p:spPr>
        <p:txBody>
          <a:bodyPr>
            <a:normAutofit fontScale="92500"/>
          </a:bodyPr>
          <a:lstStyle/>
          <a:p>
            <a:pPr marL="342900" lvl="0" indent="-342900">
              <a:buFont typeface="Arial" panose="020B0604020202020204" pitchFamily="34" charset="0"/>
              <a:buChar char="•"/>
            </a:pPr>
            <a:r>
              <a:rPr lang="pt-BR" dirty="0" smtClean="0"/>
              <a:t>Definição pouco clara dos objetivos do projeto.</a:t>
            </a:r>
          </a:p>
          <a:p>
            <a:pPr marL="342900" lvl="0" indent="-342900">
              <a:buFont typeface="Arial" panose="020B0604020202020204" pitchFamily="34" charset="0"/>
              <a:buChar char="•"/>
            </a:pPr>
            <a:r>
              <a:rPr lang="pt-BR" dirty="0" smtClean="0"/>
              <a:t>Carências no enfoque transnacional do projeto.</a:t>
            </a:r>
          </a:p>
          <a:p>
            <a:pPr marL="342900" lvl="0" indent="-342900">
              <a:buFont typeface="Arial" panose="020B0604020202020204" pitchFamily="34" charset="0"/>
              <a:buChar char="•"/>
            </a:pPr>
            <a:r>
              <a:rPr lang="pt-BR" dirty="0" smtClean="0"/>
              <a:t>Identificação confusa dos outputs e produtos do projeto. </a:t>
            </a:r>
          </a:p>
          <a:p>
            <a:pPr marL="342900" lvl="0" indent="-342900">
              <a:buFont typeface="Arial" panose="020B0604020202020204" pitchFamily="34" charset="0"/>
              <a:buChar char="•"/>
            </a:pPr>
            <a:r>
              <a:rPr lang="pt-BR" dirty="0" smtClean="0"/>
              <a:t>Pouca clareza no conteúdo dos </a:t>
            </a:r>
            <a:r>
              <a:rPr lang="pt-BR" dirty="0" err="1" smtClean="0"/>
              <a:t>GTs</a:t>
            </a:r>
            <a:r>
              <a:rPr lang="pt-BR" dirty="0" smtClean="0"/>
              <a:t> Transversais.</a:t>
            </a:r>
          </a:p>
          <a:p>
            <a:pPr marL="342900" lvl="0" indent="-342900">
              <a:buFont typeface="Arial" panose="020B0604020202020204" pitchFamily="34" charset="0"/>
              <a:buChar char="•"/>
            </a:pPr>
            <a:r>
              <a:rPr lang="pt-BR" dirty="0" smtClean="0"/>
              <a:t>Não identificação da coerência da proposta com as estratégias regionais e nacionais.</a:t>
            </a:r>
            <a:endParaRPr lang="pt-BR" dirty="0"/>
          </a:p>
        </p:txBody>
      </p:sp>
      <p:sp>
        <p:nvSpPr>
          <p:cNvPr id="6" name="Título 5"/>
          <p:cNvSpPr>
            <a:spLocks noGrp="1"/>
          </p:cNvSpPr>
          <p:nvPr>
            <p:ph type="title"/>
          </p:nvPr>
        </p:nvSpPr>
        <p:spPr>
          <a:xfrm>
            <a:off x="351396" y="1524000"/>
            <a:ext cx="8411288" cy="1295400"/>
          </a:xfrm>
        </p:spPr>
        <p:txBody>
          <a:bodyPr>
            <a:normAutofit/>
          </a:bodyPr>
          <a:lstStyle/>
          <a:p>
            <a:r>
              <a:rPr lang="pt-BR" dirty="0" smtClean="0"/>
              <a:t>Alguns dos erros mais evidentes cometidos pelos promotores de projetos na apresentação das candidaturas da primeira convocatória</a:t>
            </a:r>
            <a:endParaRPr lang="pt-BR" dirty="0"/>
          </a:p>
        </p:txBody>
      </p:sp>
    </p:spTree>
    <p:extLst>
      <p:ext uri="{BB962C8B-B14F-4D97-AF65-F5344CB8AC3E}">
        <p14:creationId xmlns:p14="http://schemas.microsoft.com/office/powerpoint/2010/main" val="2388829528"/>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err="1" smtClean="0"/>
              <a:t>Definição</a:t>
            </a:r>
            <a:r>
              <a:rPr lang="es-ES" dirty="0" smtClean="0"/>
              <a:t> </a:t>
            </a:r>
            <a:r>
              <a:rPr lang="es-ES" dirty="0" err="1" smtClean="0"/>
              <a:t>pouco</a:t>
            </a:r>
            <a:r>
              <a:rPr lang="es-ES" dirty="0" smtClean="0"/>
              <a:t> </a:t>
            </a:r>
            <a:r>
              <a:rPr lang="es-ES" dirty="0"/>
              <a:t>clara </a:t>
            </a:r>
            <a:r>
              <a:rPr lang="es-ES" dirty="0" smtClean="0"/>
              <a:t>dos </a:t>
            </a:r>
            <a:r>
              <a:rPr lang="es-ES" dirty="0"/>
              <a:t>objetivos </a:t>
            </a:r>
            <a:r>
              <a:rPr lang="es-ES" dirty="0" smtClean="0"/>
              <a:t>do </a:t>
            </a:r>
            <a:r>
              <a:rPr lang="es-ES" dirty="0" err="1" smtClean="0"/>
              <a:t>projeto</a:t>
            </a:r>
            <a:endParaRPr lang="es-ES" dirty="0"/>
          </a:p>
        </p:txBody>
      </p:sp>
      <p:pic>
        <p:nvPicPr>
          <p:cNvPr id="8" name="Imagen 7"/>
          <p:cNvPicPr>
            <a:picLocks noChangeAspect="1"/>
          </p:cNvPicPr>
          <p:nvPr/>
        </p:nvPicPr>
        <p:blipFill>
          <a:blip r:embed="rId2"/>
          <a:stretch>
            <a:fillRect/>
          </a:stretch>
        </p:blipFill>
        <p:spPr>
          <a:xfrm>
            <a:off x="351396" y="2225025"/>
            <a:ext cx="8115733" cy="3755265"/>
          </a:xfrm>
          <a:prstGeom prst="rect">
            <a:avLst/>
          </a:prstGeom>
        </p:spPr>
      </p:pic>
      <p:sp>
        <p:nvSpPr>
          <p:cNvPr id="2" name="Rectángulo redondeado 1"/>
          <p:cNvSpPr/>
          <p:nvPr/>
        </p:nvSpPr>
        <p:spPr>
          <a:xfrm>
            <a:off x="533400" y="4495800"/>
            <a:ext cx="1940013" cy="1371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309317967"/>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p:cNvGraphicFramePr>
            <a:graphicFrameLocks noGrp="1"/>
          </p:cNvGraphicFramePr>
          <p:nvPr>
            <p:ph sz="quarter" idx="13"/>
            <p:extLst>
              <p:ext uri="{D42A27DB-BD31-4B8C-83A1-F6EECF244321}">
                <p14:modId xmlns:p14="http://schemas.microsoft.com/office/powerpoint/2010/main" val="1760037623"/>
              </p:ext>
            </p:extLst>
          </p:nvPr>
        </p:nvGraphicFramePr>
        <p:xfrm>
          <a:off x="368209" y="2819400"/>
          <a:ext cx="8305800" cy="2834640"/>
        </p:xfrm>
        <a:graphic>
          <a:graphicData uri="http://schemas.openxmlformats.org/drawingml/2006/table">
            <a:tbl>
              <a:tblPr firstRow="1" bandRow="1">
                <a:tableStyleId>{8EC20E35-A176-4012-BC5E-935CFFF8708E}</a:tableStyleId>
              </a:tblPr>
              <a:tblGrid>
                <a:gridCol w="1828800"/>
                <a:gridCol w="3048000"/>
                <a:gridCol w="3429000"/>
              </a:tblGrid>
              <a:tr h="381001">
                <a:tc rowSpan="2">
                  <a:txBody>
                    <a:bodyPr/>
                    <a:lstStyle/>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objetivo</a:t>
                      </a:r>
                    </a:p>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específico</a:t>
                      </a:r>
                    </a:p>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Atividade prevista para alcançar o objetivo específico</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rowSpan="2">
                  <a:txBody>
                    <a:bodyPr/>
                    <a:lstStyle/>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Breve explicação sobre os objetivos específicos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selecionados e a sua relação com os principais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outputs do projeto.</a:t>
                      </a:r>
                      <a:endParaRPr lang="es-ES" sz="1400" b="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457200">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As atividades descritas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nesta secção estão</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diretamente vinculadas às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descritas nos </a:t>
                      </a:r>
                      <a:r>
                        <a:rPr lang="pt-BR" sz="1400" dirty="0" err="1"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GTs</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791012">
                <a:tc>
                  <a:txBody>
                    <a:bodyPr/>
                    <a:lstStyle/>
                    <a:p>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Estabelecimento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de redes</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piloto de </a:t>
                      </a:r>
                      <a:r>
                        <a:rPr lang="es-ES" sz="1400" baseline="0" dirty="0" err="1" smtClean="0">
                          <a:latin typeface="Open Sans Semibold" panose="020B0706030804020204" pitchFamily="34" charset="0"/>
                          <a:ea typeface="Open Sans Semibold" panose="020B0706030804020204" pitchFamily="34" charset="0"/>
                          <a:cs typeface="Open Sans Semibold" panose="020B0706030804020204" pitchFamily="34" charset="0"/>
                        </a:rPr>
                        <a:t>estações</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e protocolos de </a:t>
                      </a:r>
                      <a:r>
                        <a:rPr lang="es-ES" sz="1400" baseline="0" dirty="0" err="1" smtClean="0">
                          <a:latin typeface="Open Sans Semibold" panose="020B0706030804020204" pitchFamily="34" charset="0"/>
                          <a:ea typeface="Open Sans Semibold" panose="020B0706030804020204" pitchFamily="34" charset="0"/>
                          <a:cs typeface="Open Sans Semibold" panose="020B0706030804020204" pitchFamily="34" charset="0"/>
                        </a:rPr>
                        <a:t>seguimento</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da </a:t>
                      </a:r>
                      <a:r>
                        <a:rPr lang="es-ES" sz="1400" baseline="0" dirty="0" err="1" smtClean="0">
                          <a:latin typeface="Open Sans Semibold" panose="020B0706030804020204" pitchFamily="34" charset="0"/>
                          <a:ea typeface="Open Sans Semibold" panose="020B0706030804020204" pitchFamily="34" charset="0"/>
                          <a:cs typeface="Open Sans Semibold" panose="020B0706030804020204" pitchFamily="34" charset="0"/>
                        </a:rPr>
                        <a:t>migração</a:t>
                      </a:r>
                      <a:r>
                        <a:rPr lang="es-ES" sz="1400" baseline="0" dirty="0" smtClean="0">
                          <a:latin typeface="Open Sans Semibold" panose="020B0706030804020204" pitchFamily="34" charset="0"/>
                          <a:ea typeface="Open Sans Semibold" panose="020B0706030804020204" pitchFamily="34" charset="0"/>
                          <a:cs typeface="Open Sans Semibold" panose="020B0706030804020204" pitchFamily="34" charset="0"/>
                        </a:rPr>
                        <a:t> de aves</a:t>
                      </a:r>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ítulo 2"/>
          <p:cNvSpPr>
            <a:spLocks noGrp="1"/>
          </p:cNvSpPr>
          <p:nvPr>
            <p:ph type="title"/>
          </p:nvPr>
        </p:nvSpPr>
        <p:spPr/>
        <p:txBody>
          <a:bodyPr>
            <a:normAutofit fontScale="90000"/>
          </a:bodyPr>
          <a:lstStyle/>
          <a:p>
            <a:r>
              <a:rPr lang="es-ES" dirty="0" err="1"/>
              <a:t>Definição</a:t>
            </a:r>
            <a:r>
              <a:rPr lang="es-ES" dirty="0"/>
              <a:t> </a:t>
            </a:r>
            <a:r>
              <a:rPr lang="es-ES" dirty="0" err="1"/>
              <a:t>pouco</a:t>
            </a:r>
            <a:r>
              <a:rPr lang="es-ES" dirty="0"/>
              <a:t> clara dos objetivos do </a:t>
            </a:r>
            <a:r>
              <a:rPr lang="es-ES" dirty="0" err="1" smtClean="0"/>
              <a:t>projeto</a:t>
            </a:r>
            <a:r>
              <a:rPr lang="es-ES" dirty="0" smtClean="0"/>
              <a:t/>
            </a:r>
            <a:br>
              <a:rPr lang="es-ES" dirty="0" smtClean="0"/>
            </a:br>
            <a:r>
              <a:rPr lang="es-ES" dirty="0"/>
              <a:t/>
            </a:r>
            <a:br>
              <a:rPr lang="es-ES" dirty="0"/>
            </a:br>
            <a:endParaRPr lang="es-ES" dirty="0"/>
          </a:p>
        </p:txBody>
      </p:sp>
      <p:sp>
        <p:nvSpPr>
          <p:cNvPr id="8" name="CuadroTexto 7"/>
          <p:cNvSpPr txBox="1"/>
          <p:nvPr/>
        </p:nvSpPr>
        <p:spPr>
          <a:xfrm>
            <a:off x="457200" y="2133600"/>
            <a:ext cx="7772400" cy="369332"/>
          </a:xfrm>
          <a:prstGeom prst="rect">
            <a:avLst/>
          </a:prstGeom>
          <a:noFill/>
        </p:spPr>
        <p:txBody>
          <a:bodyPr wrap="square" rtlCol="0">
            <a:spAutoFit/>
          </a:bodyPr>
          <a:lstStyle/>
          <a:p>
            <a:r>
              <a:rPr lang="pt-BR" dirty="0"/>
              <a:t>D.2 Enfoque do projeto: objetivos, principais outputs e resultados previstos</a:t>
            </a:r>
            <a:endParaRPr lang="es-ES" dirty="0"/>
          </a:p>
        </p:txBody>
      </p:sp>
      <p:pic>
        <p:nvPicPr>
          <p:cNvPr id="9" name="Imagen 8"/>
          <p:cNvPicPr>
            <a:picLocks noChangeAspect="1"/>
          </p:cNvPicPr>
          <p:nvPr/>
        </p:nvPicPr>
        <p:blipFill>
          <a:blip r:embed="rId2"/>
          <a:stretch>
            <a:fillRect/>
          </a:stretch>
        </p:blipFill>
        <p:spPr>
          <a:xfrm>
            <a:off x="338158" y="4267200"/>
            <a:ext cx="1981200" cy="1371600"/>
          </a:xfrm>
          <a:prstGeom prst="rect">
            <a:avLst/>
          </a:prstGeom>
        </p:spPr>
      </p:pic>
    </p:spTree>
    <p:extLst>
      <p:ext uri="{BB962C8B-B14F-4D97-AF65-F5344CB8AC3E}">
        <p14:creationId xmlns:p14="http://schemas.microsoft.com/office/powerpoint/2010/main" val="4190055426"/>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Marcador de contenido 5"/>
          <p:cNvGraphicFramePr>
            <a:graphicFrameLocks noGrp="1"/>
          </p:cNvGraphicFramePr>
          <p:nvPr>
            <p:ph sz="quarter" idx="13"/>
            <p:extLst>
              <p:ext uri="{D42A27DB-BD31-4B8C-83A1-F6EECF244321}">
                <p14:modId xmlns:p14="http://schemas.microsoft.com/office/powerpoint/2010/main" val="489500502"/>
              </p:ext>
            </p:extLst>
          </p:nvPr>
        </p:nvGraphicFramePr>
        <p:xfrm>
          <a:off x="368209" y="2539285"/>
          <a:ext cx="8305800" cy="3999226"/>
        </p:xfrm>
        <a:graphic>
          <a:graphicData uri="http://schemas.openxmlformats.org/drawingml/2006/table">
            <a:tbl>
              <a:tblPr firstRow="1" bandRow="1">
                <a:tableStyleId>{8EC20E35-A176-4012-BC5E-935CFFF8708E}</a:tableStyleId>
              </a:tblPr>
              <a:tblGrid>
                <a:gridCol w="1828800"/>
                <a:gridCol w="3048000"/>
                <a:gridCol w="3429000"/>
              </a:tblGrid>
              <a:tr h="388425">
                <a:tc rowSpan="2">
                  <a:txBody>
                    <a:bodyPr/>
                    <a:lstStyle/>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objetivo</a:t>
                      </a:r>
                    </a:p>
                    <a:p>
                      <a:r>
                        <a:rPr lang="es-ES"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específico</a:t>
                      </a:r>
                    </a:p>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Atividade prevista para alcançar o objetivo específico</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rowSpan="2">
                  <a:txBody>
                    <a:bodyPr/>
                    <a:lstStyle/>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Breve explicação sobre os objetivos específicos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selecionados e a sua relação com os principais</a:t>
                      </a:r>
                    </a:p>
                    <a:p>
                      <a:r>
                        <a:rPr lang="pt-BR" sz="1400" b="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outputs do projeto.</a:t>
                      </a:r>
                      <a:endParaRPr lang="es-ES" sz="1400" b="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708304">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As atividades descritas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nesta secção estão</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diretamente vinculadas às</a:t>
                      </a:r>
                    </a:p>
                    <a:p>
                      <a:r>
                        <a:rPr lang="pt-BR" sz="1400" dirty="0"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descritas nos </a:t>
                      </a:r>
                      <a:r>
                        <a:rPr lang="pt-BR" sz="1400" dirty="0" err="1" smtClean="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GTs</a:t>
                      </a:r>
                      <a:endParaRPr lang="es-ES" sz="1400"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v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r>
              <a:tr h="2536186">
                <a:tc>
                  <a:txBody>
                    <a:bodyPr/>
                    <a:lstStyle/>
                    <a:p>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Recuperação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do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património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histórico-arqueológico e natural para fomentar o turismo do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município</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e que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seja</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agente transformador da </a:t>
                      </a:r>
                      <a:r>
                        <a:rPr lang="es-ES" sz="1400" dirty="0" err="1" smtClean="0">
                          <a:latin typeface="Open Sans Semibold" panose="020B0706030804020204" pitchFamily="34" charset="0"/>
                          <a:ea typeface="Open Sans Semibold" panose="020B0706030804020204" pitchFamily="34" charset="0"/>
                          <a:cs typeface="Open Sans Semibold" panose="020B0706030804020204" pitchFamily="34" charset="0"/>
                        </a:rPr>
                        <a:t>realidade</a:t>
                      </a:r>
                      <a:r>
                        <a:rPr lang="es-ES" sz="1400" dirty="0" smtClean="0">
                          <a:latin typeface="Open Sans Semibold" panose="020B0706030804020204" pitchFamily="34" charset="0"/>
                          <a:ea typeface="Open Sans Semibold" panose="020B0706030804020204" pitchFamily="34" charset="0"/>
                          <a:cs typeface="Open Sans Semibold" panose="020B0706030804020204" pitchFamily="34" charset="0"/>
                        </a:rPr>
                        <a:t> local</a:t>
                      </a:r>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pt-BR" sz="1400" dirty="0" smtClean="0">
                          <a:latin typeface="Open Sans Semibold" panose="020B0706030804020204" pitchFamily="34" charset="0"/>
                          <a:ea typeface="Open Sans Semibold" panose="020B0706030804020204" pitchFamily="34" charset="0"/>
                          <a:cs typeface="Open Sans Semibold" panose="020B0706030804020204" pitchFamily="34" charset="0"/>
                        </a:rPr>
                        <a:t>A recuperação do património histórico-arqueológico e natural para fomentar o turismo do município e que seja agente transformador da realidade local, é necessário a concretização de diferentes planos de gestão que serão destinados à realização de ditos objetivos.</a:t>
                      </a:r>
                    </a:p>
                    <a:p>
                      <a:endParaRPr lang="es-ES" sz="1400" dirty="0">
                        <a:latin typeface="Open Sans Semibold" panose="020B0706030804020204" pitchFamily="34" charset="0"/>
                        <a:ea typeface="Open Sans Semibold" panose="020B0706030804020204" pitchFamily="34" charset="0"/>
                        <a:cs typeface="Open Sans Semibold" panose="020B07060308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ítulo 2"/>
          <p:cNvSpPr>
            <a:spLocks noGrp="1"/>
          </p:cNvSpPr>
          <p:nvPr>
            <p:ph type="title"/>
          </p:nvPr>
        </p:nvSpPr>
        <p:spPr/>
        <p:txBody>
          <a:bodyPr>
            <a:normAutofit/>
          </a:bodyPr>
          <a:lstStyle/>
          <a:p>
            <a:r>
              <a:rPr lang="es-ES" dirty="0"/>
              <a:t>Falta de enfoque transnacional do </a:t>
            </a:r>
            <a:r>
              <a:rPr lang="es-ES" dirty="0" err="1"/>
              <a:t>projeto</a:t>
            </a:r>
            <a:endParaRPr lang="es-ES" dirty="0"/>
          </a:p>
        </p:txBody>
      </p:sp>
      <p:sp>
        <p:nvSpPr>
          <p:cNvPr id="8" name="CuadroTexto 7"/>
          <p:cNvSpPr txBox="1"/>
          <p:nvPr/>
        </p:nvSpPr>
        <p:spPr>
          <a:xfrm>
            <a:off x="457200" y="2133600"/>
            <a:ext cx="7772400" cy="369332"/>
          </a:xfrm>
          <a:prstGeom prst="rect">
            <a:avLst/>
          </a:prstGeom>
          <a:noFill/>
        </p:spPr>
        <p:txBody>
          <a:bodyPr wrap="square" rtlCol="0">
            <a:spAutoFit/>
          </a:bodyPr>
          <a:lstStyle/>
          <a:p>
            <a:r>
              <a:rPr lang="pt-BR" dirty="0"/>
              <a:t>D.2 Enfoque do projeto: objetivos, principais outputs e resultados previstos</a:t>
            </a:r>
            <a:endParaRPr lang="es-ES" dirty="0"/>
          </a:p>
        </p:txBody>
      </p:sp>
      <p:pic>
        <p:nvPicPr>
          <p:cNvPr id="9" name="Imagen 8"/>
          <p:cNvPicPr>
            <a:picLocks noChangeAspect="1"/>
          </p:cNvPicPr>
          <p:nvPr/>
        </p:nvPicPr>
        <p:blipFill>
          <a:blip r:embed="rId2"/>
          <a:stretch>
            <a:fillRect/>
          </a:stretch>
        </p:blipFill>
        <p:spPr>
          <a:xfrm>
            <a:off x="310659" y="3962400"/>
            <a:ext cx="1899141" cy="2514600"/>
          </a:xfrm>
          <a:prstGeom prst="rect">
            <a:avLst/>
          </a:prstGeom>
        </p:spPr>
      </p:pic>
      <p:pic>
        <p:nvPicPr>
          <p:cNvPr id="2" name="Imagen 1"/>
          <p:cNvPicPr>
            <a:picLocks noChangeAspect="1"/>
          </p:cNvPicPr>
          <p:nvPr/>
        </p:nvPicPr>
        <p:blipFill>
          <a:blip r:embed="rId3"/>
          <a:stretch>
            <a:fillRect/>
          </a:stretch>
        </p:blipFill>
        <p:spPr>
          <a:xfrm>
            <a:off x="5257800" y="3903326"/>
            <a:ext cx="3429000" cy="2517866"/>
          </a:xfrm>
          <a:prstGeom prst="rect">
            <a:avLst/>
          </a:prstGeom>
        </p:spPr>
      </p:pic>
    </p:spTree>
    <p:extLst>
      <p:ext uri="{BB962C8B-B14F-4D97-AF65-F5344CB8AC3E}">
        <p14:creationId xmlns:p14="http://schemas.microsoft.com/office/powerpoint/2010/main" val="536678023"/>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half" idx="2"/>
          </p:nvPr>
        </p:nvSpPr>
        <p:spPr>
          <a:xfrm>
            <a:off x="365760" y="2362200"/>
            <a:ext cx="2626046" cy="3550198"/>
          </a:xfrm>
        </p:spPr>
        <p:txBody>
          <a:bodyPr>
            <a:normAutofit/>
          </a:bodyPr>
          <a:lstStyle/>
          <a:p>
            <a:r>
              <a:rPr lang="pt-BR" sz="1800" b="1" dirty="0" smtClean="0"/>
              <a:t>496</a:t>
            </a:r>
            <a:r>
              <a:rPr lang="pt-BR" sz="1800" dirty="0" smtClean="0"/>
              <a:t> propostas de projetos registadas em </a:t>
            </a:r>
            <a:r>
              <a:rPr lang="pt-BR" sz="1800" dirty="0" err="1" smtClean="0"/>
              <a:t>eSudoe</a:t>
            </a:r>
            <a:endParaRPr lang="pt-BR" sz="1800" dirty="0" smtClean="0"/>
          </a:p>
          <a:p>
            <a:endParaRPr lang="pt-BR" sz="1800" dirty="0" smtClean="0"/>
          </a:p>
          <a:p>
            <a:r>
              <a:rPr lang="pt-BR" sz="1800" b="1" dirty="0" smtClean="0"/>
              <a:t>78</a:t>
            </a:r>
            <a:r>
              <a:rPr lang="pt-BR" sz="1800" dirty="0" smtClean="0"/>
              <a:t> propostas de projetos foram autorizadas a passar à segunda</a:t>
            </a:r>
          </a:p>
          <a:p>
            <a:endParaRPr lang="pt-BR" sz="1800" b="1" dirty="0" smtClean="0"/>
          </a:p>
          <a:p>
            <a:r>
              <a:rPr lang="pt-BR" sz="1800" b="1" dirty="0" smtClean="0"/>
              <a:t>36</a:t>
            </a:r>
            <a:r>
              <a:rPr lang="pt-BR" sz="1800" dirty="0" smtClean="0"/>
              <a:t> projetos foram aprovados</a:t>
            </a:r>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1350725913"/>
              </p:ext>
            </p:extLst>
          </p:nvPr>
        </p:nvGraphicFramePr>
        <p:xfrm>
          <a:off x="2778446" y="1519238"/>
          <a:ext cx="6213154" cy="5033962"/>
        </p:xfrm>
        <a:graphic>
          <a:graphicData uri="http://schemas.openxmlformats.org/drawingml/2006/chart">
            <c:chart xmlns:c="http://schemas.openxmlformats.org/drawingml/2006/chart" xmlns:r="http://schemas.openxmlformats.org/officeDocument/2006/relationships" r:id="rId3"/>
          </a:graphicData>
        </a:graphic>
      </p:graphicFrame>
      <p:sp>
        <p:nvSpPr>
          <p:cNvPr id="5" name="Título 1"/>
          <p:cNvSpPr txBox="1">
            <a:spLocks/>
          </p:cNvSpPr>
          <p:nvPr/>
        </p:nvSpPr>
        <p:spPr>
          <a:xfrm>
            <a:off x="365760" y="838200"/>
            <a:ext cx="8763000" cy="68580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kumimoji="0" lang="es-ES" sz="2000" b="1" i="0" kern="1200">
                <a:solidFill>
                  <a:schemeClr val="tx2"/>
                </a:solidFill>
                <a:latin typeface="Open Sans Semibold"/>
                <a:ea typeface="+mj-ea"/>
                <a:cs typeface="+mj-cs"/>
              </a:defRPr>
            </a:lvl1pPr>
          </a:lstStyle>
          <a:p>
            <a:r>
              <a:rPr lang="pt-BR" sz="2800" dirty="0" smtClean="0"/>
              <a:t>Projetos por prioridade / primeira convocatória</a:t>
            </a:r>
            <a:endParaRPr lang="pt-BR" sz="2800" dirty="0"/>
          </a:p>
        </p:txBody>
      </p:sp>
    </p:spTree>
    <p:extLst>
      <p:ext uri="{BB962C8B-B14F-4D97-AF65-F5344CB8AC3E}">
        <p14:creationId xmlns:p14="http://schemas.microsoft.com/office/powerpoint/2010/main" val="3158863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anim calcmode="lin" valueType="num">
                                      <p:cBhvr>
                                        <p:cTn id="13" dur="2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2000" fill="hold"/>
                                        <p:tgtEl>
                                          <p:spTgt spid="4">
                                            <p:txEl>
                                              <p:pRg st="2" end="2"/>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2000"/>
                                        <p:tgtEl>
                                          <p:spTgt spid="4">
                                            <p:txEl>
                                              <p:pRg st="4" end="4"/>
                                            </p:txEl>
                                          </p:spTgt>
                                        </p:tgtEl>
                                      </p:cBhvr>
                                    </p:animEffect>
                                    <p:anim calcmode="lin" valueType="num">
                                      <p:cBhvr>
                                        <p:cTn id="18" dur="2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9" dur="2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23" dur="1000"/>
                                        <p:tgtEl>
                                          <p:spTgt spid="6">
                                            <p:graphicEl>
                                              <a:chart seriesIdx="-3" categoryIdx="-3" bldStep="gridLegend"/>
                                            </p:graphicEl>
                                          </p:spTgt>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down)">
                                      <p:cBhvr>
                                        <p:cTn id="27" dur="1000"/>
                                        <p:tgtEl>
                                          <p:spTgt spid="6">
                                            <p:graphicEl>
                                              <a:chart seriesIdx="0" categoryIdx="-4" bldStep="series"/>
                                            </p:graphicEl>
                                          </p:spTgt>
                                        </p:tgtEl>
                                      </p:cBhvr>
                                    </p:animEffect>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down)">
                                      <p:cBhvr>
                                        <p:cTn id="31" dur="1000"/>
                                        <p:tgtEl>
                                          <p:spTgt spid="6">
                                            <p:graphicEl>
                                              <a:chart seriesIdx="1" categoryIdx="-4" bldStep="series"/>
                                            </p:graphicEl>
                                          </p:spTgt>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wipe(down)">
                                      <p:cBhvr>
                                        <p:cTn id="35" dur="1000"/>
                                        <p:tgtEl>
                                          <p:spTgt spid="6">
                                            <p:graphicEl>
                                              <a:chart seriesIdx="2" categoryIdx="-4" bldStep="series"/>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6">
                                            <p:graphicEl>
                                              <a:chart seriesIdx="3" categoryIdx="-4" bldStep="series"/>
                                            </p:graphicEl>
                                          </p:spTgt>
                                        </p:tgtEl>
                                        <p:attrNameLst>
                                          <p:attrName>style.visibility</p:attrName>
                                        </p:attrNameLst>
                                      </p:cBhvr>
                                      <p:to>
                                        <p:strVal val="visible"/>
                                      </p:to>
                                    </p:set>
                                    <p:animEffect transition="in" filter="wipe(left)">
                                      <p:cBhvr>
                                        <p:cTn id="40" dur="2000"/>
                                        <p:tgtEl>
                                          <p:spTgt spid="6">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Graphic spid="6" grpId="0" uiExpand="1">
        <p:bldSub>
          <a:bldChart bld="series"/>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801929" y="-17157"/>
            <a:ext cx="3505199" cy="8416311"/>
          </a:xfrm>
        </p:spPr>
        <p:txBody>
          <a:bodyPr/>
          <a:lstStyle/>
          <a:p>
            <a:r>
              <a:rPr lang="es-ES" dirty="0" err="1" smtClean="0"/>
              <a:t>Secção</a:t>
            </a:r>
            <a:r>
              <a:rPr lang="es-ES" dirty="0" smtClean="0"/>
              <a:t> D.1.5 do </a:t>
            </a:r>
            <a:r>
              <a:rPr lang="es-ES" dirty="0" err="1" smtClean="0"/>
              <a:t>formulário</a:t>
            </a:r>
            <a:r>
              <a:rPr lang="es-ES" dirty="0" smtClean="0"/>
              <a:t>:</a:t>
            </a:r>
          </a:p>
          <a:p>
            <a:pPr marL="342900" indent="-342900">
              <a:buFont typeface="Arial" panose="020B0604020202020204" pitchFamily="34" charset="0"/>
              <a:buChar char="•"/>
            </a:pPr>
            <a:r>
              <a:rPr lang="es-ES" dirty="0" err="1" smtClean="0"/>
              <a:t>Não</a:t>
            </a:r>
            <a:r>
              <a:rPr lang="es-ES" dirty="0" smtClean="0"/>
              <a:t> se explica claramente porque é que a </a:t>
            </a:r>
            <a:r>
              <a:rPr lang="es-ES" dirty="0" err="1" smtClean="0"/>
              <a:t>cooperação</a:t>
            </a:r>
            <a:r>
              <a:rPr lang="es-ES" dirty="0" smtClean="0"/>
              <a:t> transnacional é </a:t>
            </a:r>
            <a:r>
              <a:rPr lang="es-ES" dirty="0" err="1" smtClean="0"/>
              <a:t>necessária</a:t>
            </a:r>
            <a:r>
              <a:rPr lang="es-ES" dirty="0" smtClean="0"/>
              <a:t> e </a:t>
            </a:r>
            <a:r>
              <a:rPr lang="es-ES" dirty="0" err="1" smtClean="0"/>
              <a:t>imprescindível</a:t>
            </a:r>
            <a:r>
              <a:rPr lang="es-ES" dirty="0" smtClean="0"/>
              <a:t> para conseguir atingir os objetivos do </a:t>
            </a:r>
            <a:r>
              <a:rPr lang="es-ES" dirty="0" err="1" smtClean="0"/>
              <a:t>projeto</a:t>
            </a:r>
            <a:endParaRPr lang="es-ES" dirty="0"/>
          </a:p>
        </p:txBody>
      </p:sp>
      <p:sp>
        <p:nvSpPr>
          <p:cNvPr id="3" name="Título 2"/>
          <p:cNvSpPr>
            <a:spLocks noGrp="1"/>
          </p:cNvSpPr>
          <p:nvPr>
            <p:ph type="title"/>
          </p:nvPr>
        </p:nvSpPr>
        <p:spPr/>
        <p:txBody>
          <a:bodyPr/>
          <a:lstStyle/>
          <a:p>
            <a:r>
              <a:rPr lang="es-ES" dirty="0"/>
              <a:t>Falta de </a:t>
            </a:r>
            <a:r>
              <a:rPr lang="es-ES" dirty="0" smtClean="0"/>
              <a:t>enfoque </a:t>
            </a:r>
            <a:r>
              <a:rPr lang="es-ES" dirty="0"/>
              <a:t>transnacional do </a:t>
            </a:r>
            <a:r>
              <a:rPr lang="es-ES" dirty="0" err="1"/>
              <a:t>projeto</a:t>
            </a:r>
            <a:endParaRPr lang="es-ES" dirty="0"/>
          </a:p>
        </p:txBody>
      </p:sp>
    </p:spTree>
    <p:extLst>
      <p:ext uri="{BB962C8B-B14F-4D97-AF65-F5344CB8AC3E}">
        <p14:creationId xmlns:p14="http://schemas.microsoft.com/office/powerpoint/2010/main" val="1638749259"/>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51396" y="1524000"/>
            <a:ext cx="8411288" cy="914400"/>
          </a:xfrm>
        </p:spPr>
        <p:txBody>
          <a:bodyPr>
            <a:normAutofit/>
          </a:bodyPr>
          <a:lstStyle/>
          <a:p>
            <a:r>
              <a:rPr lang="es-ES" dirty="0" err="1" smtClean="0"/>
              <a:t>Não</a:t>
            </a:r>
            <a:r>
              <a:rPr lang="es-ES" dirty="0" smtClean="0"/>
              <a:t> </a:t>
            </a:r>
            <a:r>
              <a:rPr lang="es-ES" dirty="0" err="1" smtClean="0"/>
              <a:t>identificação</a:t>
            </a:r>
            <a:r>
              <a:rPr lang="es-ES" dirty="0" smtClean="0"/>
              <a:t> </a:t>
            </a:r>
            <a:r>
              <a:rPr lang="es-ES" dirty="0"/>
              <a:t>da </a:t>
            </a:r>
            <a:r>
              <a:rPr lang="es-ES" dirty="0" err="1"/>
              <a:t>coerência</a:t>
            </a:r>
            <a:r>
              <a:rPr lang="es-ES" dirty="0"/>
              <a:t> </a:t>
            </a:r>
            <a:r>
              <a:rPr lang="es-ES" dirty="0" smtClean="0"/>
              <a:t>da </a:t>
            </a:r>
            <a:r>
              <a:rPr lang="es-ES" dirty="0" err="1" smtClean="0"/>
              <a:t>proposta</a:t>
            </a:r>
            <a:r>
              <a:rPr lang="es-ES" dirty="0" smtClean="0"/>
              <a:t> </a:t>
            </a:r>
            <a:r>
              <a:rPr lang="es-ES" dirty="0" err="1" smtClean="0"/>
              <a:t>com</a:t>
            </a:r>
            <a:r>
              <a:rPr lang="es-ES" dirty="0" smtClean="0"/>
              <a:t> as </a:t>
            </a:r>
            <a:r>
              <a:rPr lang="es-ES" dirty="0" err="1" smtClean="0"/>
              <a:t>estratégias</a:t>
            </a:r>
            <a:r>
              <a:rPr lang="es-ES" dirty="0" smtClean="0"/>
              <a:t> </a:t>
            </a:r>
            <a:r>
              <a:rPr lang="es-ES" dirty="0" err="1" smtClean="0"/>
              <a:t>regionais</a:t>
            </a:r>
            <a:r>
              <a:rPr lang="es-ES" dirty="0" smtClean="0"/>
              <a:t> e </a:t>
            </a:r>
            <a:r>
              <a:rPr lang="es-ES" dirty="0" err="1" smtClean="0"/>
              <a:t>nacionais</a:t>
            </a:r>
            <a:r>
              <a:rPr lang="es-ES" dirty="0" smtClean="0"/>
              <a:t>.</a:t>
            </a:r>
            <a:endParaRPr lang="es-ES" dirty="0"/>
          </a:p>
        </p:txBody>
      </p:sp>
      <p:pic>
        <p:nvPicPr>
          <p:cNvPr id="5" name="Imagen 4"/>
          <p:cNvPicPr>
            <a:picLocks noChangeAspect="1"/>
          </p:cNvPicPr>
          <p:nvPr/>
        </p:nvPicPr>
        <p:blipFill rotWithShape="1">
          <a:blip r:embed="rId2"/>
          <a:srcRect l="11198" t="24709" r="11933" b="64583"/>
          <a:stretch/>
        </p:blipFill>
        <p:spPr>
          <a:xfrm>
            <a:off x="381000" y="6096000"/>
            <a:ext cx="7895196" cy="609600"/>
          </a:xfrm>
          <a:prstGeom prst="rect">
            <a:avLst/>
          </a:prstGeom>
        </p:spPr>
      </p:pic>
      <p:pic>
        <p:nvPicPr>
          <p:cNvPr id="2" name="Imagen 1"/>
          <p:cNvPicPr>
            <a:picLocks noChangeAspect="1"/>
          </p:cNvPicPr>
          <p:nvPr/>
        </p:nvPicPr>
        <p:blipFill>
          <a:blip r:embed="rId3"/>
          <a:stretch>
            <a:fillRect/>
          </a:stretch>
        </p:blipFill>
        <p:spPr>
          <a:xfrm>
            <a:off x="351396" y="2462403"/>
            <a:ext cx="8193734" cy="3481197"/>
          </a:xfrm>
          <a:prstGeom prst="rect">
            <a:avLst/>
          </a:prstGeom>
        </p:spPr>
      </p:pic>
    </p:spTree>
    <p:extLst>
      <p:ext uri="{BB962C8B-B14F-4D97-AF65-F5344CB8AC3E}">
        <p14:creationId xmlns:p14="http://schemas.microsoft.com/office/powerpoint/2010/main" val="2482482562"/>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346245" y="1371600"/>
            <a:ext cx="8411288" cy="914400"/>
          </a:xfrm>
        </p:spPr>
        <p:txBody>
          <a:bodyPr>
            <a:normAutofit/>
          </a:bodyPr>
          <a:lstStyle/>
          <a:p>
            <a:r>
              <a:rPr lang="es-ES" dirty="0" err="1" smtClean="0"/>
              <a:t>Identificação</a:t>
            </a:r>
            <a:r>
              <a:rPr lang="es-ES" dirty="0" smtClean="0"/>
              <a:t> </a:t>
            </a:r>
            <a:r>
              <a:rPr lang="es-ES" dirty="0"/>
              <a:t>confusa </a:t>
            </a:r>
            <a:r>
              <a:rPr lang="es-ES" dirty="0" smtClean="0"/>
              <a:t>dos outputs e </a:t>
            </a:r>
            <a:r>
              <a:rPr lang="es-ES" dirty="0" err="1" smtClean="0"/>
              <a:t>produtos</a:t>
            </a:r>
            <a:r>
              <a:rPr lang="es-ES" dirty="0" smtClean="0"/>
              <a:t> do </a:t>
            </a:r>
            <a:r>
              <a:rPr lang="es-ES" dirty="0" err="1" smtClean="0"/>
              <a:t>projeto</a:t>
            </a:r>
            <a:r>
              <a:rPr lang="es-ES" dirty="0" smtClean="0"/>
              <a:t>. </a:t>
            </a:r>
            <a:endParaRPr lang="es-ES" dirty="0"/>
          </a:p>
        </p:txBody>
      </p:sp>
      <p:pic>
        <p:nvPicPr>
          <p:cNvPr id="2" name="Imagen 1"/>
          <p:cNvPicPr>
            <a:picLocks noChangeAspect="1"/>
          </p:cNvPicPr>
          <p:nvPr/>
        </p:nvPicPr>
        <p:blipFill rotWithShape="1">
          <a:blip r:embed="rId2"/>
          <a:srcRect l="1391" t="15625" r="3147" b="7292"/>
          <a:stretch/>
        </p:blipFill>
        <p:spPr>
          <a:xfrm>
            <a:off x="343025" y="2298879"/>
            <a:ext cx="8699622" cy="3949521"/>
          </a:xfrm>
          <a:prstGeom prst="rect">
            <a:avLst/>
          </a:prstGeom>
        </p:spPr>
      </p:pic>
    </p:spTree>
    <p:extLst>
      <p:ext uri="{BB962C8B-B14F-4D97-AF65-F5344CB8AC3E}">
        <p14:creationId xmlns:p14="http://schemas.microsoft.com/office/powerpoint/2010/main" val="3765539044"/>
      </p:ext>
    </p:extLst>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normAutofit/>
          </a:bodyPr>
          <a:lstStyle/>
          <a:p>
            <a:r>
              <a:rPr lang="es-ES" dirty="0" err="1" smtClean="0"/>
              <a:t>Identificação</a:t>
            </a:r>
            <a:r>
              <a:rPr lang="es-ES" dirty="0" smtClean="0"/>
              <a:t> </a:t>
            </a:r>
            <a:r>
              <a:rPr lang="es-ES" dirty="0"/>
              <a:t>confusa </a:t>
            </a:r>
            <a:r>
              <a:rPr lang="es-ES" dirty="0" smtClean="0"/>
              <a:t>dos outputs e </a:t>
            </a:r>
            <a:r>
              <a:rPr lang="es-ES" dirty="0" err="1" smtClean="0"/>
              <a:t>produtos</a:t>
            </a:r>
            <a:r>
              <a:rPr lang="es-ES" dirty="0" smtClean="0"/>
              <a:t> do </a:t>
            </a:r>
            <a:r>
              <a:rPr lang="es-ES" dirty="0" err="1" smtClean="0"/>
              <a:t>projeto</a:t>
            </a:r>
            <a:r>
              <a:rPr lang="es-ES" dirty="0" smtClean="0"/>
              <a:t>. </a:t>
            </a:r>
            <a:endParaRPr lang="es-ES" dirty="0"/>
          </a:p>
        </p:txBody>
      </p:sp>
      <p:sp>
        <p:nvSpPr>
          <p:cNvPr id="4" name="Marcador de texto vertical 1"/>
          <p:cNvSpPr>
            <a:spLocks noGrp="1"/>
          </p:cNvSpPr>
          <p:nvPr>
            <p:ph type="body" orient="vert" idx="1"/>
          </p:nvPr>
        </p:nvSpPr>
        <p:spPr>
          <a:xfrm rot="16200000">
            <a:off x="2880951" y="442866"/>
            <a:ext cx="3347155" cy="8416311"/>
          </a:xfrm>
        </p:spPr>
        <p:txBody>
          <a:bodyPr>
            <a:normAutofit/>
          </a:bodyPr>
          <a:lstStyle/>
          <a:p>
            <a:r>
              <a:rPr lang="es-ES" dirty="0" smtClean="0"/>
              <a:t>Os </a:t>
            </a:r>
            <a:r>
              <a:rPr lang="es-ES" dirty="0"/>
              <a:t>outputs do </a:t>
            </a:r>
            <a:r>
              <a:rPr lang="es-ES" dirty="0" err="1"/>
              <a:t>projeto</a:t>
            </a:r>
            <a:r>
              <a:rPr lang="es-ES" dirty="0"/>
              <a:t> </a:t>
            </a:r>
            <a:r>
              <a:rPr lang="es-ES" dirty="0" err="1"/>
              <a:t>são</a:t>
            </a:r>
            <a:r>
              <a:rPr lang="es-ES" dirty="0"/>
              <a:t> identificados </a:t>
            </a:r>
            <a:r>
              <a:rPr lang="es-ES" dirty="0" err="1"/>
              <a:t>n</a:t>
            </a:r>
            <a:r>
              <a:rPr lang="es-ES" dirty="0" err="1" smtClean="0"/>
              <a:t>a</a:t>
            </a:r>
            <a:r>
              <a:rPr lang="es-ES" dirty="0" smtClean="0"/>
              <a:t> segunda fase e </a:t>
            </a:r>
            <a:r>
              <a:rPr lang="es-ES" dirty="0" err="1" smtClean="0"/>
              <a:t>são</a:t>
            </a:r>
            <a:r>
              <a:rPr lang="es-ES" dirty="0" smtClean="0"/>
              <a:t> vinculados </a:t>
            </a:r>
            <a:r>
              <a:rPr lang="es-ES" dirty="0" err="1" smtClean="0"/>
              <a:t>aos</a:t>
            </a:r>
            <a:r>
              <a:rPr lang="es-ES" dirty="0" smtClean="0"/>
              <a:t> indicadores de </a:t>
            </a:r>
            <a:r>
              <a:rPr lang="es-ES" dirty="0" err="1" smtClean="0"/>
              <a:t>realização</a:t>
            </a:r>
            <a:r>
              <a:rPr lang="es-ES" dirty="0" smtClean="0"/>
              <a:t> do Programa.</a:t>
            </a:r>
          </a:p>
          <a:p>
            <a:r>
              <a:rPr lang="es-ES" dirty="0" err="1" smtClean="0"/>
              <a:t>Existem</a:t>
            </a:r>
            <a:r>
              <a:rPr lang="es-ES" dirty="0" smtClean="0"/>
              <a:t> indicadores de </a:t>
            </a:r>
            <a:r>
              <a:rPr lang="es-ES" dirty="0" err="1" smtClean="0"/>
              <a:t>realização</a:t>
            </a:r>
            <a:r>
              <a:rPr lang="es-ES" dirty="0" smtClean="0"/>
              <a:t> específicos para cada objetivo específico:</a:t>
            </a:r>
          </a:p>
          <a:p>
            <a:pPr marL="342900" indent="-342900">
              <a:buFont typeface="Arial" panose="020B0604020202020204" pitchFamily="34" charset="0"/>
              <a:buChar char="•"/>
            </a:pPr>
            <a:r>
              <a:rPr lang="es-ES" dirty="0" err="1" smtClean="0"/>
              <a:t>Na</a:t>
            </a:r>
            <a:r>
              <a:rPr lang="es-ES" dirty="0" smtClean="0"/>
              <a:t> </a:t>
            </a:r>
            <a:r>
              <a:rPr lang="es-ES" dirty="0" err="1" smtClean="0"/>
              <a:t>primeira</a:t>
            </a:r>
            <a:r>
              <a:rPr lang="es-ES" dirty="0" smtClean="0"/>
              <a:t> fase, a </a:t>
            </a:r>
            <a:r>
              <a:rPr lang="es-ES" dirty="0" err="1" smtClean="0"/>
              <a:t>proposta</a:t>
            </a:r>
            <a:r>
              <a:rPr lang="es-ES" dirty="0" smtClean="0"/>
              <a:t> de </a:t>
            </a:r>
            <a:r>
              <a:rPr lang="es-ES" dirty="0" err="1" smtClean="0"/>
              <a:t>projeto</a:t>
            </a:r>
            <a:r>
              <a:rPr lang="es-ES" dirty="0" smtClean="0"/>
              <a:t> </a:t>
            </a:r>
            <a:r>
              <a:rPr lang="es-ES" dirty="0" err="1" smtClean="0"/>
              <a:t>deve</a:t>
            </a:r>
            <a:r>
              <a:rPr lang="es-ES" dirty="0" smtClean="0"/>
              <a:t> indicar a que objetivo específico </a:t>
            </a:r>
            <a:r>
              <a:rPr lang="es-ES" dirty="0" err="1" smtClean="0"/>
              <a:t>vai</a:t>
            </a:r>
            <a:r>
              <a:rPr lang="es-ES" dirty="0" smtClean="0"/>
              <a:t> contribuir o </a:t>
            </a:r>
            <a:r>
              <a:rPr lang="es-ES" dirty="0" err="1" smtClean="0"/>
              <a:t>projeto</a:t>
            </a:r>
            <a:r>
              <a:rPr lang="es-ES" dirty="0" smtClean="0"/>
              <a:t>.</a:t>
            </a:r>
          </a:p>
          <a:p>
            <a:r>
              <a:rPr lang="es-ES" dirty="0"/>
              <a:t>	</a:t>
            </a:r>
            <a:r>
              <a:rPr lang="es-ES" dirty="0" smtClean="0"/>
              <a:t> </a:t>
            </a:r>
            <a:endParaRPr lang="es-ES" dirty="0"/>
          </a:p>
        </p:txBody>
      </p:sp>
    </p:spTree>
    <p:extLst>
      <p:ext uri="{BB962C8B-B14F-4D97-AF65-F5344CB8AC3E}">
        <p14:creationId xmlns:p14="http://schemas.microsoft.com/office/powerpoint/2010/main" val="3731418520"/>
      </p:ext>
    </p:extLst>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995251" y="328566"/>
            <a:ext cx="3118555" cy="8416311"/>
          </a:xfrm>
        </p:spPr>
        <p:txBody>
          <a:bodyPr>
            <a:normAutofit fontScale="92500"/>
          </a:bodyPr>
          <a:lstStyle/>
          <a:p>
            <a:r>
              <a:rPr lang="es-ES" dirty="0" smtClean="0"/>
              <a:t>Prever e planificar </a:t>
            </a:r>
            <a:r>
              <a:rPr lang="es-ES" dirty="0" err="1" smtClean="0"/>
              <a:t>corretamente</a:t>
            </a:r>
            <a:r>
              <a:rPr lang="es-ES" dirty="0" smtClean="0"/>
              <a:t> os GT, especialmente os específicos:</a:t>
            </a:r>
          </a:p>
          <a:p>
            <a:pPr marL="342900" indent="-342900">
              <a:buFont typeface="Arial" panose="020B0604020202020204" pitchFamily="34" charset="0"/>
              <a:buChar char="•"/>
            </a:pPr>
            <a:r>
              <a:rPr lang="es-ES" dirty="0" err="1" smtClean="0"/>
              <a:t>Não</a:t>
            </a:r>
            <a:r>
              <a:rPr lang="es-ES" dirty="0" smtClean="0"/>
              <a:t> se pode alterar a </a:t>
            </a:r>
            <a:r>
              <a:rPr lang="es-ES" dirty="0" err="1" smtClean="0"/>
              <a:t>informação</a:t>
            </a:r>
            <a:r>
              <a:rPr lang="es-ES" dirty="0" smtClean="0"/>
              <a:t> </a:t>
            </a:r>
            <a:r>
              <a:rPr lang="es-ES" dirty="0" err="1" smtClean="0"/>
              <a:t>em</a:t>
            </a:r>
            <a:r>
              <a:rPr lang="es-ES" dirty="0" smtClean="0"/>
              <a:t> segunda fase</a:t>
            </a:r>
          </a:p>
          <a:p>
            <a:pPr marL="342900" indent="-342900">
              <a:buFont typeface="Arial" panose="020B0604020202020204" pitchFamily="34" charset="0"/>
              <a:buChar char="•"/>
            </a:pPr>
            <a:r>
              <a:rPr lang="es-ES" dirty="0" err="1" smtClean="0"/>
              <a:t>Uma</a:t>
            </a:r>
            <a:r>
              <a:rPr lang="es-ES" dirty="0" smtClean="0"/>
              <a:t> </a:t>
            </a:r>
            <a:r>
              <a:rPr lang="es-ES" dirty="0" err="1" smtClean="0"/>
              <a:t>planificação</a:t>
            </a:r>
            <a:r>
              <a:rPr lang="es-ES" dirty="0" smtClean="0"/>
              <a:t> deficiente condiciona o plano de </a:t>
            </a:r>
            <a:r>
              <a:rPr lang="es-ES" dirty="0" err="1" smtClean="0"/>
              <a:t>trabalho</a:t>
            </a:r>
            <a:r>
              <a:rPr lang="es-ES" dirty="0" smtClean="0"/>
              <a:t> </a:t>
            </a:r>
            <a:r>
              <a:rPr lang="es-ES" dirty="0" err="1" smtClean="0"/>
              <a:t>na</a:t>
            </a:r>
            <a:r>
              <a:rPr lang="es-ES" dirty="0" smtClean="0"/>
              <a:t> segunda fase.</a:t>
            </a:r>
            <a:endParaRPr lang="es-ES" dirty="0"/>
          </a:p>
          <a:p>
            <a:r>
              <a:rPr lang="es-ES" dirty="0" smtClean="0"/>
              <a:t>O </a:t>
            </a:r>
            <a:r>
              <a:rPr lang="es-ES" dirty="0" err="1" smtClean="0"/>
              <a:t>conteúdo</a:t>
            </a:r>
            <a:r>
              <a:rPr lang="es-ES" dirty="0" smtClean="0"/>
              <a:t> dos GT </a:t>
            </a:r>
            <a:r>
              <a:rPr lang="es-ES" dirty="0" err="1"/>
              <a:t>t</a:t>
            </a:r>
            <a:r>
              <a:rPr lang="es-ES" dirty="0" err="1" smtClean="0"/>
              <a:t>ransversais</a:t>
            </a:r>
            <a:r>
              <a:rPr lang="es-ES" dirty="0" smtClean="0"/>
              <a:t> </a:t>
            </a:r>
            <a:r>
              <a:rPr lang="es-ES" dirty="0" err="1" smtClean="0"/>
              <a:t>deve</a:t>
            </a:r>
            <a:r>
              <a:rPr lang="es-ES" dirty="0" smtClean="0"/>
              <a:t> demostrar os métodos de </a:t>
            </a:r>
            <a:r>
              <a:rPr lang="es-ES" dirty="0" err="1" smtClean="0"/>
              <a:t>gestão</a:t>
            </a:r>
            <a:r>
              <a:rPr lang="es-ES" dirty="0" smtClean="0"/>
              <a:t> que </a:t>
            </a:r>
            <a:r>
              <a:rPr lang="es-ES" dirty="0" err="1" smtClean="0"/>
              <a:t>serão</a:t>
            </a:r>
            <a:r>
              <a:rPr lang="es-ES" dirty="0" smtClean="0"/>
              <a:t> implementados, que existe </a:t>
            </a:r>
            <a:r>
              <a:rPr lang="es-ES" dirty="0" err="1" smtClean="0"/>
              <a:t>uma</a:t>
            </a:r>
            <a:r>
              <a:rPr lang="es-ES" dirty="0" smtClean="0"/>
              <a:t> </a:t>
            </a:r>
            <a:r>
              <a:rPr lang="es-ES" dirty="0" err="1" smtClean="0"/>
              <a:t>planificação</a:t>
            </a:r>
            <a:r>
              <a:rPr lang="es-ES" dirty="0" smtClean="0"/>
              <a:t> precisa, </a:t>
            </a:r>
            <a:r>
              <a:rPr lang="es-ES" dirty="0" err="1" smtClean="0"/>
              <a:t>sem</a:t>
            </a:r>
            <a:r>
              <a:rPr lang="es-ES" dirty="0" smtClean="0"/>
              <a:t> </a:t>
            </a:r>
            <a:r>
              <a:rPr lang="es-ES" dirty="0" err="1" smtClean="0"/>
              <a:t>dizer</a:t>
            </a:r>
            <a:r>
              <a:rPr lang="es-ES" dirty="0" smtClean="0"/>
              <a:t> frases </a:t>
            </a:r>
            <a:r>
              <a:rPr lang="es-ES" dirty="0" err="1" smtClean="0"/>
              <a:t>gerais</a:t>
            </a:r>
            <a:r>
              <a:rPr lang="es-ES" dirty="0" smtClean="0"/>
              <a:t> e </a:t>
            </a:r>
            <a:r>
              <a:rPr lang="es-ES" dirty="0" err="1" smtClean="0"/>
              <a:t>pouco</a:t>
            </a:r>
            <a:r>
              <a:rPr lang="es-ES" dirty="0" smtClean="0"/>
              <a:t> concretas. </a:t>
            </a:r>
          </a:p>
        </p:txBody>
      </p:sp>
      <p:sp>
        <p:nvSpPr>
          <p:cNvPr id="3" name="Título 2"/>
          <p:cNvSpPr>
            <a:spLocks noGrp="1"/>
          </p:cNvSpPr>
          <p:nvPr>
            <p:ph type="title"/>
          </p:nvPr>
        </p:nvSpPr>
        <p:spPr/>
        <p:txBody>
          <a:bodyPr>
            <a:normAutofit fontScale="90000"/>
          </a:bodyPr>
          <a:lstStyle/>
          <a:p>
            <a:r>
              <a:rPr lang="es-ES" dirty="0" err="1" smtClean="0"/>
              <a:t>Reduzida</a:t>
            </a:r>
            <a:r>
              <a:rPr lang="es-ES" dirty="0" smtClean="0"/>
              <a:t> </a:t>
            </a:r>
            <a:r>
              <a:rPr lang="es-ES" dirty="0" err="1" smtClean="0"/>
              <a:t>concreção</a:t>
            </a:r>
            <a:r>
              <a:rPr lang="es-ES" dirty="0" smtClean="0"/>
              <a:t> </a:t>
            </a:r>
            <a:r>
              <a:rPr lang="es-ES" dirty="0"/>
              <a:t>sobre </a:t>
            </a:r>
            <a:r>
              <a:rPr lang="es-ES" dirty="0" smtClean="0"/>
              <a:t>o </a:t>
            </a:r>
            <a:r>
              <a:rPr lang="es-ES" dirty="0" err="1" smtClean="0"/>
              <a:t>conteúdo</a:t>
            </a:r>
            <a:r>
              <a:rPr lang="es-ES" dirty="0" smtClean="0"/>
              <a:t> dos grupos de </a:t>
            </a:r>
            <a:r>
              <a:rPr lang="es-ES" dirty="0" err="1" smtClean="0"/>
              <a:t>tarefas</a:t>
            </a:r>
            <a:r>
              <a:rPr lang="es-ES" dirty="0" smtClean="0"/>
              <a:t> (GT) </a:t>
            </a:r>
            <a:r>
              <a:rPr lang="es-ES" dirty="0" err="1" smtClean="0"/>
              <a:t>transversais</a:t>
            </a:r>
            <a:r>
              <a:rPr lang="es-ES" dirty="0" smtClean="0"/>
              <a:t> e específicos – erros de </a:t>
            </a:r>
            <a:r>
              <a:rPr lang="es-ES" dirty="0" err="1" smtClean="0"/>
              <a:t>planificação</a:t>
            </a:r>
            <a:endParaRPr lang="es-ES" dirty="0"/>
          </a:p>
        </p:txBody>
      </p:sp>
    </p:spTree>
    <p:extLst>
      <p:ext uri="{BB962C8B-B14F-4D97-AF65-F5344CB8AC3E}">
        <p14:creationId xmlns:p14="http://schemas.microsoft.com/office/powerpoint/2010/main" val="3854057615"/>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033348" cy="1362075"/>
          </a:xfrm>
        </p:spPr>
        <p:txBody>
          <a:bodyPr/>
          <a:lstStyle/>
          <a:p>
            <a:r>
              <a:rPr lang="pt-BR" dirty="0" smtClean="0"/>
              <a:t>Parte II</a:t>
            </a:r>
            <a:br>
              <a:rPr lang="pt-BR" dirty="0" smtClean="0"/>
            </a:br>
            <a:r>
              <a:rPr lang="pt-BR" dirty="0" smtClean="0"/>
              <a:t>Como </a:t>
            </a:r>
            <a:r>
              <a:rPr lang="pt-BR" dirty="0"/>
              <a:t>se </a:t>
            </a:r>
            <a:r>
              <a:rPr lang="pt-BR" dirty="0" smtClean="0"/>
              <a:t>registrar </a:t>
            </a:r>
            <a:r>
              <a:rPr lang="pt-BR" dirty="0"/>
              <a:t>na aplicação informática </a:t>
            </a:r>
            <a:r>
              <a:rPr lang="pt-BR" dirty="0" err="1"/>
              <a:t>eSudoe</a:t>
            </a:r>
            <a:endParaRPr lang="pt-BR" dirty="0"/>
          </a:p>
        </p:txBody>
      </p:sp>
    </p:spTree>
    <p:extLst>
      <p:ext uri="{BB962C8B-B14F-4D97-AF65-F5344CB8AC3E}">
        <p14:creationId xmlns:p14="http://schemas.microsoft.com/office/powerpoint/2010/main" val="4070809450"/>
      </p:ext>
    </p:extLst>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544854" y="-1504948"/>
            <a:ext cx="4000502" cy="9143999"/>
          </a:xfrm>
        </p:spPr>
        <p:txBody>
          <a:bodyPr/>
          <a:lstStyle/>
          <a:p>
            <a:pPr algn="ctr"/>
            <a:r>
              <a:rPr lang="pt-BR" dirty="0" smtClean="0"/>
              <a:t>2 vias de acesso:</a:t>
            </a:r>
          </a:p>
          <a:p>
            <a:pPr algn="ctr"/>
            <a:endParaRPr lang="pt-BR" dirty="0" smtClean="0"/>
          </a:p>
          <a:p>
            <a:pPr marL="185738"/>
            <a:r>
              <a:rPr lang="pt-BR" sz="1350" dirty="0" smtClean="0"/>
              <a:t> 	</a:t>
            </a:r>
            <a:r>
              <a:rPr lang="pt-BR" sz="1350" b="1" dirty="0" smtClean="0"/>
              <a:t>   1)  </a:t>
            </a:r>
            <a:r>
              <a:rPr lang="pt-BR" sz="1600" b="1" dirty="0" smtClean="0"/>
              <a:t>Página de </a:t>
            </a:r>
            <a:r>
              <a:rPr lang="pt-BR" sz="1600" b="1" dirty="0"/>
              <a:t>I</a:t>
            </a:r>
            <a:r>
              <a:rPr lang="pt-BR" sz="1600" b="1" dirty="0" smtClean="0"/>
              <a:t>nternet </a:t>
            </a:r>
            <a:r>
              <a:rPr lang="pt-BR" sz="1600" dirty="0" smtClean="0"/>
              <a:t>			</a:t>
            </a:r>
            <a:r>
              <a:rPr lang="pt-BR" sz="1600" b="1" dirty="0" smtClean="0"/>
              <a:t>2) Aplicação </a:t>
            </a:r>
            <a:r>
              <a:rPr lang="pt-BR" sz="1600" b="1" dirty="0"/>
              <a:t>informática</a:t>
            </a:r>
            <a:r>
              <a:rPr lang="pt-BR" sz="1600" b="1" dirty="0" smtClean="0"/>
              <a:t>:</a:t>
            </a:r>
          </a:p>
          <a:p>
            <a:pPr marL="185738"/>
            <a:r>
              <a:rPr lang="pt-BR" sz="1400" dirty="0"/>
              <a:t> </a:t>
            </a:r>
            <a:r>
              <a:rPr lang="pt-BR" sz="1400" dirty="0" smtClean="0"/>
              <a:t>      (Projetos / Apresentar o meu projeto):</a:t>
            </a:r>
          </a:p>
          <a:p>
            <a:pPr marL="185738"/>
            <a:endParaRPr lang="pt-BR" sz="1600" dirty="0" smtClean="0"/>
          </a:p>
          <a:p>
            <a:pPr marL="185738"/>
            <a:r>
              <a:rPr lang="pt-BR" sz="1400" dirty="0" smtClean="0"/>
              <a:t>	</a:t>
            </a:r>
            <a:r>
              <a:rPr lang="pt-BR" sz="1400" dirty="0" smtClean="0">
                <a:hlinkClick r:id="rId3"/>
              </a:rPr>
              <a:t>http://www.interreg-sudoe.eu</a:t>
            </a:r>
            <a:r>
              <a:rPr lang="pt-BR" sz="1400" dirty="0" smtClean="0"/>
              <a:t>    	               </a:t>
            </a:r>
            <a:r>
              <a:rPr lang="pt-BR" sz="1400" dirty="0" smtClean="0">
                <a:hlinkClick r:id="rId4"/>
              </a:rPr>
              <a:t>https://esudoe.interreg-sudoe.eu/home.jsp?idioma=pt</a:t>
            </a:r>
            <a:endParaRPr lang="pt-BR" sz="1400" dirty="0" smtClean="0"/>
          </a:p>
          <a:p>
            <a:endParaRPr lang="pt-BR" sz="1350" dirty="0"/>
          </a:p>
          <a:p>
            <a:endParaRPr lang="pt-BR" dirty="0" smtClean="0"/>
          </a:p>
          <a:p>
            <a:endParaRPr lang="pt-BR" dirty="0"/>
          </a:p>
          <a:p>
            <a:endParaRPr lang="pt-BR" dirty="0"/>
          </a:p>
        </p:txBody>
      </p:sp>
      <p:pic>
        <p:nvPicPr>
          <p:cNvPr id="10" name="Imagen 9"/>
          <p:cNvPicPr>
            <a:picLocks noChangeAspect="1"/>
          </p:cNvPicPr>
          <p:nvPr/>
        </p:nvPicPr>
        <p:blipFill>
          <a:blip r:embed="rId5"/>
          <a:stretch>
            <a:fillRect/>
          </a:stretch>
        </p:blipFill>
        <p:spPr>
          <a:xfrm>
            <a:off x="533400" y="3733800"/>
            <a:ext cx="3246401" cy="2349011"/>
          </a:xfrm>
          <a:prstGeom prst="rect">
            <a:avLst/>
          </a:prstGeom>
        </p:spPr>
      </p:pic>
      <p:pic>
        <p:nvPicPr>
          <p:cNvPr id="11" name="Imagen 10"/>
          <p:cNvPicPr>
            <a:picLocks noChangeAspect="1"/>
          </p:cNvPicPr>
          <p:nvPr/>
        </p:nvPicPr>
        <p:blipFill>
          <a:blip r:embed="rId6"/>
          <a:stretch>
            <a:fillRect/>
          </a:stretch>
        </p:blipFill>
        <p:spPr>
          <a:xfrm>
            <a:off x="4114800" y="3724251"/>
            <a:ext cx="4772536" cy="2373074"/>
          </a:xfrm>
          <a:prstGeom prst="rect">
            <a:avLst/>
          </a:prstGeom>
        </p:spPr>
      </p:pic>
    </p:spTree>
    <p:extLst>
      <p:ext uri="{BB962C8B-B14F-4D97-AF65-F5344CB8AC3E}">
        <p14:creationId xmlns:p14="http://schemas.microsoft.com/office/powerpoint/2010/main" val="2340388668"/>
      </p:ext>
    </p:extLst>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8210" y="1828800"/>
            <a:ext cx="8318591" cy="755756"/>
          </a:xfrm>
        </p:spPr>
        <p:txBody>
          <a:bodyPr/>
          <a:lstStyle/>
          <a:p>
            <a:pPr algn="ctr"/>
            <a:r>
              <a:rPr lang="pt-BR" dirty="0" smtClean="0"/>
              <a:t>Aplicação informática </a:t>
            </a:r>
            <a:r>
              <a:rPr lang="pt-BR" dirty="0" err="1" smtClean="0"/>
              <a:t>eSudoe</a:t>
            </a:r>
            <a:endParaRPr lang="pt-BR" dirty="0"/>
          </a:p>
        </p:txBody>
      </p:sp>
      <p:pic>
        <p:nvPicPr>
          <p:cNvPr id="4" name="Marcador de contenido 3"/>
          <p:cNvPicPr>
            <a:picLocks noGrp="1" noChangeAspect="1"/>
          </p:cNvPicPr>
          <p:nvPr>
            <p:ph sz="quarter" idx="13"/>
          </p:nvPr>
        </p:nvPicPr>
        <p:blipFill>
          <a:blip r:embed="rId3"/>
          <a:stretch>
            <a:fillRect/>
          </a:stretch>
        </p:blipFill>
        <p:spPr>
          <a:xfrm>
            <a:off x="368209" y="2365322"/>
            <a:ext cx="8432891" cy="3105924"/>
          </a:xfrm>
          <a:prstGeom prst="rect">
            <a:avLst/>
          </a:prstGeom>
        </p:spPr>
      </p:pic>
    </p:spTree>
    <p:extLst>
      <p:ext uri="{BB962C8B-B14F-4D97-AF65-F5344CB8AC3E}">
        <p14:creationId xmlns:p14="http://schemas.microsoft.com/office/powerpoint/2010/main" val="3150980721"/>
      </p:ext>
    </p:extLst>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a:srcRect l="29481" t="60965" r="61511" b="16682"/>
          <a:stretch/>
        </p:blipFill>
        <p:spPr>
          <a:xfrm>
            <a:off x="1366465" y="2312894"/>
            <a:ext cx="1104900" cy="1104900"/>
          </a:xfrm>
          <a:prstGeom prst="rect">
            <a:avLst/>
          </a:prstGeom>
        </p:spPr>
      </p:pic>
      <p:sp>
        <p:nvSpPr>
          <p:cNvPr id="5" name="CuadroTexto 4"/>
          <p:cNvSpPr txBox="1"/>
          <p:nvPr/>
        </p:nvSpPr>
        <p:spPr>
          <a:xfrm>
            <a:off x="1747465" y="2579594"/>
            <a:ext cx="304800" cy="381000"/>
          </a:xfrm>
          <a:prstGeom prst="rect">
            <a:avLst/>
          </a:prstGeom>
          <a:solidFill>
            <a:schemeClr val="bg1"/>
          </a:solidFill>
        </p:spPr>
        <p:txBody>
          <a:bodyPr wrap="square" rtlCol="0">
            <a:spAutoFit/>
          </a:bodyPr>
          <a:lstStyle/>
          <a:p>
            <a:r>
              <a:rPr lang="pt-BR" b="1" dirty="0" smtClean="0"/>
              <a:t>1</a:t>
            </a:r>
            <a:endParaRPr lang="pt-BR" b="1" dirty="0"/>
          </a:p>
        </p:txBody>
      </p:sp>
      <p:pic>
        <p:nvPicPr>
          <p:cNvPr id="3" name="Imagen 2"/>
          <p:cNvPicPr>
            <a:picLocks noChangeAspect="1"/>
          </p:cNvPicPr>
          <p:nvPr/>
        </p:nvPicPr>
        <p:blipFill rotWithShape="1">
          <a:blip r:embed="rId4"/>
          <a:srcRect l="29018" t="16129" r="30176" b="17742"/>
          <a:stretch/>
        </p:blipFill>
        <p:spPr>
          <a:xfrm>
            <a:off x="3456829" y="1219200"/>
            <a:ext cx="5436220" cy="4953000"/>
          </a:xfrm>
          <a:prstGeom prst="rect">
            <a:avLst/>
          </a:prstGeom>
          <a:ln w="3175">
            <a:solidFill>
              <a:schemeClr val="accent6">
                <a:lumMod val="60000"/>
                <a:lumOff val="40000"/>
              </a:schemeClr>
            </a:solidFill>
          </a:ln>
          <a:effectLst>
            <a:outerShdw blurRad="50800" dist="38100" algn="l" rotWithShape="0">
              <a:prstClr val="black">
                <a:alpha val="40000"/>
              </a:prstClr>
            </a:outerShdw>
          </a:effectLst>
        </p:spPr>
      </p:pic>
      <p:pic>
        <p:nvPicPr>
          <p:cNvPr id="6" name="Imagen 5"/>
          <p:cNvPicPr>
            <a:picLocks noChangeAspect="1"/>
          </p:cNvPicPr>
          <p:nvPr/>
        </p:nvPicPr>
        <p:blipFill rotWithShape="1">
          <a:blip r:embed="rId5"/>
          <a:srcRect l="10287" t="42223" r="71513" b="49332"/>
          <a:stretch/>
        </p:blipFill>
        <p:spPr>
          <a:xfrm>
            <a:off x="381000" y="3417794"/>
            <a:ext cx="3256059" cy="849406"/>
          </a:xfrm>
          <a:prstGeom prst="rect">
            <a:avLst/>
          </a:prstGeom>
        </p:spPr>
      </p:pic>
    </p:spTree>
    <p:extLst>
      <p:ext uri="{BB962C8B-B14F-4D97-AF65-F5344CB8AC3E}">
        <p14:creationId xmlns:p14="http://schemas.microsoft.com/office/powerpoint/2010/main" val="453075568"/>
      </p:ext>
    </p:extLst>
  </p:cSld>
  <p:clrMapOvr>
    <a:masterClrMapping/>
  </p:clrMapOvr>
  <p:transition spd="slow">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l="29331" t="28693" r="29606" b="29571"/>
          <a:stretch/>
        </p:blipFill>
        <p:spPr>
          <a:xfrm>
            <a:off x="372035" y="2088602"/>
            <a:ext cx="5697071" cy="3255469"/>
          </a:xfrm>
          <a:prstGeom prst="rect">
            <a:avLst/>
          </a:prstGeom>
          <a:ln>
            <a:solidFill>
              <a:schemeClr val="accent6">
                <a:lumMod val="60000"/>
                <a:lumOff val="40000"/>
              </a:schemeClr>
            </a:solidFill>
          </a:ln>
        </p:spPr>
      </p:pic>
      <p:sp>
        <p:nvSpPr>
          <p:cNvPr id="7" name="Elipse 6"/>
          <p:cNvSpPr/>
          <p:nvPr/>
        </p:nvSpPr>
        <p:spPr>
          <a:xfrm>
            <a:off x="533400" y="4648200"/>
            <a:ext cx="1600200" cy="327212"/>
          </a:xfrm>
          <a:prstGeom prst="ellipse">
            <a:avLst/>
          </a:prstGeom>
          <a:noFill/>
          <a:ln w="38100">
            <a:solidFill>
              <a:srgbClr val="009E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8" name="Imagen 7"/>
          <p:cNvPicPr>
            <a:picLocks noChangeAspect="1"/>
          </p:cNvPicPr>
          <p:nvPr/>
        </p:nvPicPr>
        <p:blipFill rotWithShape="1">
          <a:blip r:embed="rId4"/>
          <a:srcRect l="29905" t="29287" r="29423" b="43054"/>
          <a:stretch/>
        </p:blipFill>
        <p:spPr>
          <a:xfrm>
            <a:off x="4648200" y="3581400"/>
            <a:ext cx="4191000" cy="1602441"/>
          </a:xfrm>
          <a:prstGeom prst="rect">
            <a:avLst/>
          </a:prstGeom>
          <a:ln>
            <a:solidFill>
              <a:schemeClr val="accent6">
                <a:lumMod val="60000"/>
                <a:lumOff val="40000"/>
              </a:schemeClr>
            </a:solidFill>
          </a:ln>
        </p:spPr>
      </p:pic>
      <p:sp>
        <p:nvSpPr>
          <p:cNvPr id="9" name="Rectángulo 8"/>
          <p:cNvSpPr/>
          <p:nvPr/>
        </p:nvSpPr>
        <p:spPr>
          <a:xfrm>
            <a:off x="273424" y="1089212"/>
            <a:ext cx="8610600" cy="923330"/>
          </a:xfrm>
          <a:prstGeom prst="rect">
            <a:avLst/>
          </a:prstGeom>
        </p:spPr>
        <p:txBody>
          <a:bodyPr wrap="square">
            <a:spAutoFit/>
          </a:bodyPr>
          <a:lstStyle/>
          <a:p>
            <a:pPr algn="just">
              <a:lnSpc>
                <a:spcPct val="150000"/>
              </a:lnSpc>
              <a:spcAft>
                <a:spcPts val="600"/>
              </a:spcAft>
            </a:pPr>
            <a:r>
              <a:rPr lang="pt-BR" b="1" dirty="0" smtClean="0">
                <a:solidFill>
                  <a:schemeClr val="tx2"/>
                </a:solidFill>
                <a:latin typeface="Open Sans Semibold"/>
              </a:rPr>
              <a:t>Para os usuários </a:t>
            </a:r>
            <a:r>
              <a:rPr lang="pt-BR" b="1" dirty="0" err="1" smtClean="0">
                <a:solidFill>
                  <a:schemeClr val="tx2"/>
                </a:solidFill>
                <a:latin typeface="Open Sans Semibold"/>
              </a:rPr>
              <a:t>eSudoe</a:t>
            </a:r>
            <a:r>
              <a:rPr lang="pt-BR" b="1" dirty="0" smtClean="0">
                <a:solidFill>
                  <a:schemeClr val="tx2"/>
                </a:solidFill>
                <a:latin typeface="Open Sans Semibold"/>
              </a:rPr>
              <a:t>, de projetos não aprovados, registados antes do dia 27/10/2016       	</a:t>
            </a:r>
            <a:r>
              <a:rPr lang="pt-BR" dirty="0" smtClean="0">
                <a:latin typeface="Open Sans" panose="020B0606030504020204" pitchFamily="34" charset="0"/>
                <a:ea typeface="Open Sans" panose="020B0606030504020204" pitchFamily="34" charset="0"/>
                <a:cs typeface="Open Sans" panose="020B0606030504020204" pitchFamily="34" charset="0"/>
              </a:rPr>
              <a:t>Restruturação da codificação dos usuários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Flecha derecha 9"/>
          <p:cNvSpPr/>
          <p:nvPr/>
        </p:nvSpPr>
        <p:spPr>
          <a:xfrm>
            <a:off x="1676400" y="1706277"/>
            <a:ext cx="457200" cy="122523"/>
          </a:xfrm>
          <a:prstGeom prst="rightArrow">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ctángulo 10"/>
          <p:cNvSpPr/>
          <p:nvPr/>
        </p:nvSpPr>
        <p:spPr>
          <a:xfrm>
            <a:off x="304800" y="5420131"/>
            <a:ext cx="8001000" cy="907941"/>
          </a:xfrm>
          <a:prstGeom prst="rect">
            <a:avLst/>
          </a:prstGeom>
        </p:spPr>
        <p:txBody>
          <a:bodyPr wrap="square">
            <a:spAutoFit/>
          </a:bodyPr>
          <a:lstStyle/>
          <a:p>
            <a:pPr algn="just">
              <a:lnSpc>
                <a:spcPct val="150000"/>
              </a:lnSpc>
              <a:spcAft>
                <a:spcPts val="600"/>
              </a:spcAft>
            </a:pPr>
            <a:r>
              <a:rPr lang="pt-BR" sz="1600" b="1" u="sng" dirty="0" smtClean="0">
                <a:latin typeface="Open Sans" panose="020B0606030504020204" pitchFamily="34" charset="0"/>
                <a:ea typeface="Open Sans" panose="020B0606030504020204" pitchFamily="34" charset="0"/>
                <a:cs typeface="Open Sans" panose="020B0606030504020204" pitchFamily="34" charset="0"/>
              </a:rPr>
              <a:t>Nova codificação</a:t>
            </a:r>
            <a:r>
              <a:rPr lang="pt-BR" sz="1600" smtClean="0">
                <a:latin typeface="Open Sans" panose="020B0606030504020204" pitchFamily="34" charset="0"/>
                <a:ea typeface="Open Sans" panose="020B0606030504020204" pitchFamily="34" charset="0"/>
                <a:cs typeface="Open Sans" panose="020B0606030504020204" pitchFamily="34" charset="0"/>
              </a:rPr>
              <a:t>: </a:t>
            </a:r>
            <a:r>
              <a:rPr lang="es-ES" sz="1600" smtClean="0">
                <a:latin typeface="Open Sans" panose="020B0606030504020204" pitchFamily="34" charset="0"/>
                <a:ea typeface="Open Sans" panose="020B0606030504020204" pitchFamily="34" charset="0"/>
                <a:cs typeface="Open Sans" panose="020B0606030504020204" pitchFamily="34" charset="0"/>
              </a:rPr>
              <a:t>Código </a:t>
            </a:r>
            <a:r>
              <a:rPr lang="es-ES" sz="1600" dirty="0" err="1" smtClean="0">
                <a:latin typeface="Open Sans" panose="020B0606030504020204" pitchFamily="34" charset="0"/>
                <a:ea typeface="Open Sans" panose="020B0606030504020204" pitchFamily="34" charset="0"/>
                <a:cs typeface="Open Sans" panose="020B0606030504020204" pitchFamily="34" charset="0"/>
              </a:rPr>
              <a:t>eSudoe</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a:latin typeface="Open Sans" panose="020B0606030504020204" pitchFamily="34" charset="0"/>
                <a:ea typeface="Open Sans" panose="020B0606030504020204" pitchFamily="34" charset="0"/>
                <a:cs typeface="Open Sans" panose="020B0606030504020204" pitchFamily="34" charset="0"/>
              </a:rPr>
              <a:t>+ </a:t>
            </a:r>
            <a:r>
              <a:rPr lang="es-ES" sz="1600" dirty="0" err="1">
                <a:latin typeface="Open Sans" panose="020B0606030504020204" pitchFamily="34" charset="0"/>
                <a:ea typeface="Open Sans" panose="020B0606030504020204" pitchFamily="34" charset="0"/>
                <a:cs typeface="Open Sans" panose="020B0606030504020204" pitchFamily="34" charset="0"/>
              </a:rPr>
              <a:t>a</a:t>
            </a:r>
            <a:r>
              <a:rPr lang="es-ES" sz="1600" dirty="0" err="1" smtClean="0">
                <a:latin typeface="Open Sans" panose="020B0606030504020204" pitchFamily="34" charset="0"/>
                <a:ea typeface="Open Sans" panose="020B0606030504020204" pitchFamily="34" charset="0"/>
                <a:cs typeface="Open Sans" panose="020B0606030504020204" pitchFamily="34" charset="0"/>
              </a:rPr>
              <a:t>pelido</a:t>
            </a:r>
            <a:r>
              <a:rPr lang="es-ES" sz="1600" dirty="0" smtClean="0">
                <a:latin typeface="Open Sans" panose="020B0606030504020204" pitchFamily="34" charset="0"/>
                <a:ea typeface="Open Sans" panose="020B0606030504020204" pitchFamily="34" charset="0"/>
                <a:cs typeface="Open Sans" panose="020B0606030504020204" pitchFamily="34" charset="0"/>
              </a:rPr>
              <a:t> indicado + 2 </a:t>
            </a:r>
            <a:r>
              <a:rPr lang="es-ES" sz="1600" dirty="0" err="1" smtClean="0">
                <a:latin typeface="Open Sans" panose="020B0606030504020204" pitchFamily="34" charset="0"/>
                <a:ea typeface="Open Sans" panose="020B0606030504020204" pitchFamily="34" charset="0"/>
                <a:cs typeface="Open Sans" panose="020B0606030504020204" pitchFamily="34" charset="0"/>
              </a:rPr>
              <a:t>primeiras</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a:latin typeface="Open Sans" panose="020B0606030504020204" pitchFamily="34" charset="0"/>
                <a:ea typeface="Open Sans" panose="020B0606030504020204" pitchFamily="34" charset="0"/>
                <a:cs typeface="Open Sans" panose="020B0606030504020204" pitchFamily="34" charset="0"/>
              </a:rPr>
              <a:t>letras </a:t>
            </a:r>
            <a:r>
              <a:rPr lang="es-ES" sz="1600" dirty="0" smtClean="0">
                <a:latin typeface="Open Sans" panose="020B0606030504020204" pitchFamily="34" charset="0"/>
                <a:ea typeface="Open Sans" panose="020B0606030504020204" pitchFamily="34" charset="0"/>
                <a:cs typeface="Open Sans" panose="020B0606030504020204" pitchFamily="34" charset="0"/>
              </a:rPr>
              <a:t>do </a:t>
            </a:r>
            <a:r>
              <a:rPr lang="es-ES" sz="1600" dirty="0" err="1" smtClean="0">
                <a:latin typeface="Open Sans" panose="020B0606030504020204" pitchFamily="34" charset="0"/>
                <a:ea typeface="Open Sans" panose="020B0606030504020204" pitchFamily="34" charset="0"/>
                <a:cs typeface="Open Sans" panose="020B0606030504020204" pitchFamily="34" charset="0"/>
              </a:rPr>
              <a:t>nome</a:t>
            </a:r>
            <a:endParaRPr lang="es-ES" sz="1600" dirty="0" smtClean="0">
              <a:latin typeface="Open Sans" panose="020B0606030504020204" pitchFamily="34" charset="0"/>
              <a:ea typeface="Open Sans" panose="020B0606030504020204" pitchFamily="34" charset="0"/>
              <a:cs typeface="Open Sans" panose="020B0606030504020204" pitchFamily="34" charset="0"/>
            </a:endParaRPr>
          </a:p>
          <a:p>
            <a:pPr algn="ctr">
              <a:lnSpc>
                <a:spcPct val="150000"/>
              </a:lnSpc>
              <a:spcAft>
                <a:spcPts val="600"/>
              </a:spcAft>
            </a:pPr>
            <a:r>
              <a:rPr lang="es-ES" sz="1600" dirty="0" err="1" smtClean="0">
                <a:latin typeface="Open Sans" panose="020B0606030504020204" pitchFamily="34" charset="0"/>
                <a:ea typeface="Open Sans" panose="020B0606030504020204" pitchFamily="34" charset="0"/>
                <a:cs typeface="Open Sans" panose="020B0606030504020204" pitchFamily="34" charset="0"/>
              </a:rPr>
              <a:t>Exemplo</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r>
              <a:rPr lang="es-ES" sz="1600" dirty="0" err="1" smtClean="0">
                <a:latin typeface="Open Sans" panose="020B0606030504020204" pitchFamily="34" charset="0"/>
                <a:ea typeface="Open Sans" panose="020B0606030504020204" pitchFamily="34" charset="0"/>
                <a:cs typeface="Open Sans" panose="020B0606030504020204" pitchFamily="34" charset="0"/>
              </a:rPr>
              <a:t>bpLopesAl</a:t>
            </a:r>
            <a:r>
              <a:rPr lang="es-ES" sz="1600" dirty="0" smtClean="0">
                <a:latin typeface="Open Sans" panose="020B0606030504020204" pitchFamily="34" charset="0"/>
                <a:ea typeface="Open Sans" panose="020B0606030504020204" pitchFamily="34" charset="0"/>
                <a:cs typeface="Open Sans" panose="020B0606030504020204" pitchFamily="34" charset="0"/>
              </a:rPr>
              <a:t> </a:t>
            </a:r>
            <a:endParaRPr lang="es-ES" sz="1600"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28177428"/>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sz="quarter" idx="13"/>
          </p:nvPr>
        </p:nvPicPr>
        <p:blipFill>
          <a:blip r:embed="rId3" cstate="email">
            <a:extLst>
              <a:ext uri="{28A0092B-C50C-407E-A947-70E740481C1C}">
                <a14:useLocalDpi xmlns:a14="http://schemas.microsoft.com/office/drawing/2010/main" val="0"/>
              </a:ext>
            </a:extLst>
          </a:blip>
          <a:stretch>
            <a:fillRect/>
          </a:stretch>
        </p:blipFill>
        <p:spPr>
          <a:xfrm>
            <a:off x="3231963" y="0"/>
            <a:ext cx="5960852" cy="6496956"/>
          </a:xfrm>
        </p:spPr>
      </p:pic>
      <p:sp>
        <p:nvSpPr>
          <p:cNvPr id="2" name="Título 1"/>
          <p:cNvSpPr>
            <a:spLocks noGrp="1"/>
          </p:cNvSpPr>
          <p:nvPr>
            <p:ph type="title"/>
          </p:nvPr>
        </p:nvSpPr>
        <p:spPr/>
        <p:txBody>
          <a:bodyPr/>
          <a:lstStyle/>
          <a:p>
            <a:r>
              <a:rPr lang="pt-BR" dirty="0" smtClean="0"/>
              <a:t>O território elegível </a:t>
            </a:r>
            <a:r>
              <a:rPr lang="pt-BR" dirty="0" err="1" smtClean="0"/>
              <a:t>Sudoe</a:t>
            </a:r>
            <a:endParaRPr lang="pt-BR" dirty="0"/>
          </a:p>
        </p:txBody>
      </p:sp>
      <p:sp>
        <p:nvSpPr>
          <p:cNvPr id="12" name="CuadroTexto 11"/>
          <p:cNvSpPr txBox="1"/>
          <p:nvPr/>
        </p:nvSpPr>
        <p:spPr>
          <a:xfrm>
            <a:off x="0" y="2040889"/>
            <a:ext cx="3691632" cy="2308324"/>
          </a:xfrm>
          <a:prstGeom prst="rect">
            <a:avLst/>
          </a:prstGeom>
          <a:noFill/>
        </p:spPr>
        <p:txBody>
          <a:bodyPr wrap="square" rtlCol="0">
            <a:spAutoFit/>
          </a:bodyPr>
          <a:lstStyle/>
          <a:p>
            <a:r>
              <a:rPr lang="pt-BR" dirty="0" smtClean="0">
                <a:latin typeface="Open Sans" panose="020B0606030504020204" pitchFamily="34" charset="0"/>
                <a:ea typeface="Open Sans" panose="020B0606030504020204" pitchFamily="34" charset="0"/>
                <a:cs typeface="Open Sans" panose="020B0606030504020204" pitchFamily="34" charset="0"/>
              </a:rPr>
              <a:t>Todos os organismos situados em </a:t>
            </a:r>
            <a:r>
              <a:rPr lang="pt-BR" b="1" dirty="0" smtClean="0">
                <a:latin typeface="Open Sans" panose="020B0606030504020204" pitchFamily="34" charset="0"/>
                <a:ea typeface="Open Sans" panose="020B0606030504020204" pitchFamily="34" charset="0"/>
                <a:cs typeface="Open Sans" panose="020B0606030504020204" pitchFamily="34" charset="0"/>
              </a:rPr>
              <a:t>Espanha</a:t>
            </a:r>
            <a:r>
              <a:rPr lang="pt-BR" dirty="0" smtClean="0">
                <a:latin typeface="Open Sans" panose="020B0606030504020204" pitchFamily="34" charset="0"/>
                <a:ea typeface="Open Sans" panose="020B0606030504020204" pitchFamily="34" charset="0"/>
                <a:cs typeface="Open Sans" panose="020B0606030504020204" pitchFamily="34" charset="0"/>
              </a:rPr>
              <a:t>- CA continentais/ Baleares/Ceuta/</a:t>
            </a:r>
            <a:r>
              <a:rPr lang="pt-BR" dirty="0" err="1" smtClean="0">
                <a:latin typeface="Open Sans" panose="020B0606030504020204" pitchFamily="34" charset="0"/>
                <a:ea typeface="Open Sans" panose="020B0606030504020204" pitchFamily="34" charset="0"/>
                <a:cs typeface="Open Sans" panose="020B0606030504020204" pitchFamily="34" charset="0"/>
              </a:rPr>
              <a:t>Melilla</a:t>
            </a:r>
            <a:endParaRPr lang="pt-BR" dirty="0" smtClean="0">
              <a:latin typeface="Open Sans" panose="020B0606030504020204" pitchFamily="34" charset="0"/>
              <a:ea typeface="Open Sans" panose="020B0606030504020204" pitchFamily="34" charset="0"/>
              <a:cs typeface="Open Sans" panose="020B0606030504020204" pitchFamily="34" charset="0"/>
            </a:endParaRPr>
          </a:p>
          <a:p>
            <a:r>
              <a:rPr lang="pt-BR" b="1" dirty="0" smtClean="0">
                <a:latin typeface="Open Sans" panose="020B0606030504020204" pitchFamily="34" charset="0"/>
                <a:ea typeface="Open Sans" panose="020B0606030504020204" pitchFamily="34" charset="0"/>
                <a:cs typeface="Open Sans" panose="020B0606030504020204" pitchFamily="34" charset="0"/>
              </a:rPr>
              <a:t>França</a:t>
            </a:r>
            <a:r>
              <a:rPr lang="pt-BR" dirty="0" smtClean="0">
                <a:latin typeface="Open Sans" panose="020B0606030504020204" pitchFamily="34" charset="0"/>
                <a:ea typeface="Open Sans" panose="020B0606030504020204" pitchFamily="34" charset="0"/>
                <a:cs typeface="Open Sans" panose="020B0606030504020204" pitchFamily="34" charset="0"/>
              </a:rPr>
              <a:t> - 6 regiões</a:t>
            </a:r>
          </a:p>
          <a:p>
            <a:r>
              <a:rPr lang="pt-BR" b="1" dirty="0" smtClean="0">
                <a:latin typeface="Open Sans" panose="020B0606030504020204" pitchFamily="34" charset="0"/>
                <a:ea typeface="Open Sans" panose="020B0606030504020204" pitchFamily="34" charset="0"/>
                <a:cs typeface="Open Sans" panose="020B0606030504020204" pitchFamily="34" charset="0"/>
              </a:rPr>
              <a:t>Portugal</a:t>
            </a:r>
            <a:r>
              <a:rPr lang="pt-BR" dirty="0" smtClean="0">
                <a:latin typeface="Open Sans" panose="020B0606030504020204" pitchFamily="34" charset="0"/>
                <a:ea typeface="Open Sans" panose="020B0606030504020204" pitchFamily="34" charset="0"/>
                <a:cs typeface="Open Sans" panose="020B0606030504020204" pitchFamily="34" charset="0"/>
              </a:rPr>
              <a:t> - Continental</a:t>
            </a:r>
          </a:p>
          <a:p>
            <a:r>
              <a:rPr lang="pt-BR" b="1" dirty="0" smtClean="0">
                <a:latin typeface="Open Sans" panose="020B0606030504020204" pitchFamily="34" charset="0"/>
                <a:ea typeface="Open Sans" panose="020B0606030504020204" pitchFamily="34" charset="0"/>
                <a:cs typeface="Open Sans" panose="020B0606030504020204" pitchFamily="34" charset="0"/>
              </a:rPr>
              <a:t>Reino</a:t>
            </a:r>
            <a:r>
              <a:rPr lang="pt-BR" dirty="0" smtClean="0">
                <a:latin typeface="Open Sans" panose="020B0606030504020204" pitchFamily="34" charset="0"/>
                <a:ea typeface="Open Sans" panose="020B0606030504020204" pitchFamily="34" charset="0"/>
                <a:cs typeface="Open Sans" panose="020B0606030504020204" pitchFamily="34" charset="0"/>
              </a:rPr>
              <a:t> </a:t>
            </a:r>
            <a:r>
              <a:rPr lang="pt-BR" b="1" dirty="0" smtClean="0">
                <a:latin typeface="Open Sans" panose="020B0606030504020204" pitchFamily="34" charset="0"/>
                <a:ea typeface="Open Sans" panose="020B0606030504020204" pitchFamily="34" charset="0"/>
                <a:cs typeface="Open Sans" panose="020B0606030504020204" pitchFamily="34" charset="0"/>
              </a:rPr>
              <a:t>Unido</a:t>
            </a:r>
            <a:r>
              <a:rPr lang="pt-BR" dirty="0" smtClean="0">
                <a:latin typeface="Open Sans" panose="020B0606030504020204" pitchFamily="34" charset="0"/>
                <a:ea typeface="Open Sans" panose="020B0606030504020204" pitchFamily="34" charset="0"/>
                <a:cs typeface="Open Sans" panose="020B0606030504020204" pitchFamily="34" charset="0"/>
              </a:rPr>
              <a:t>– Gibraltar</a:t>
            </a:r>
          </a:p>
          <a:p>
            <a:r>
              <a:rPr lang="pt-BR" b="1" dirty="0" smtClean="0">
                <a:latin typeface="Open Sans" panose="020B0606030504020204" pitchFamily="34" charset="0"/>
                <a:ea typeface="Open Sans" panose="020B0606030504020204" pitchFamily="34" charset="0"/>
                <a:cs typeface="Open Sans" panose="020B0606030504020204" pitchFamily="34" charset="0"/>
              </a:rPr>
              <a:t>Principado</a:t>
            </a:r>
            <a:r>
              <a:rPr lang="pt-BR" dirty="0" smtClean="0">
                <a:latin typeface="Open Sans" panose="020B0606030504020204" pitchFamily="34" charset="0"/>
                <a:ea typeface="Open Sans" panose="020B0606030504020204" pitchFamily="34" charset="0"/>
                <a:cs typeface="Open Sans" panose="020B0606030504020204" pitchFamily="34" charset="0"/>
              </a:rPr>
              <a:t> </a:t>
            </a:r>
            <a:r>
              <a:rPr lang="pt-BR" b="1" dirty="0" smtClean="0">
                <a:latin typeface="Open Sans" panose="020B0606030504020204" pitchFamily="34" charset="0"/>
                <a:ea typeface="Open Sans" panose="020B0606030504020204" pitchFamily="34" charset="0"/>
                <a:cs typeface="Open Sans" panose="020B0606030504020204" pitchFamily="34" charset="0"/>
              </a:rPr>
              <a:t>de Andorra </a:t>
            </a:r>
            <a:r>
              <a:rPr lang="pt-BR" dirty="0" smtClean="0">
                <a:latin typeface="Open Sans" panose="020B0606030504020204" pitchFamily="34" charset="0"/>
                <a:ea typeface="Open Sans" panose="020B0606030504020204" pitchFamily="34" charset="0"/>
                <a:cs typeface="Open Sans" panose="020B0606030504020204" pitchFamily="34" charset="0"/>
              </a:rPr>
              <a:t>(não recebe fundos)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CuadroTexto 12"/>
          <p:cNvSpPr txBox="1"/>
          <p:nvPr/>
        </p:nvSpPr>
        <p:spPr>
          <a:xfrm>
            <a:off x="61995" y="4369653"/>
            <a:ext cx="184731" cy="369332"/>
          </a:xfrm>
          <a:prstGeom prst="rect">
            <a:avLst/>
          </a:prstGeom>
          <a:noFill/>
        </p:spPr>
        <p:txBody>
          <a:bodyPr wrap="none" rtlCol="0">
            <a:spAutoFit/>
          </a:bodyPr>
          <a:lstStyle/>
          <a:p>
            <a:endParaRPr lang="fr-FR"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CuadroTexto 14"/>
          <p:cNvSpPr txBox="1"/>
          <p:nvPr/>
        </p:nvSpPr>
        <p:spPr>
          <a:xfrm>
            <a:off x="61995" y="4554319"/>
            <a:ext cx="4041181" cy="1754326"/>
          </a:xfrm>
          <a:prstGeom prst="rect">
            <a:avLst/>
          </a:prstGeom>
          <a:noFill/>
        </p:spPr>
        <p:txBody>
          <a:bodyPr wrap="square" rtlCol="0">
            <a:spAutoFit/>
          </a:bodyPr>
          <a:lstStyle/>
          <a:p>
            <a:r>
              <a:rPr lang="pt-BR" dirty="0" smtClean="0">
                <a:latin typeface="Open Sans" panose="020B0606030504020204" pitchFamily="34" charset="0"/>
                <a:ea typeface="Open Sans" panose="020B0606030504020204" pitchFamily="34" charset="0"/>
                <a:cs typeface="Open Sans" panose="020B0606030504020204" pitchFamily="34" charset="0"/>
              </a:rPr>
              <a:t>Outras regiões fora do </a:t>
            </a:r>
            <a:r>
              <a:rPr lang="pt-BR" dirty="0" err="1" smtClean="0">
                <a:latin typeface="Open Sans" panose="020B0606030504020204" pitchFamily="34" charset="0"/>
                <a:ea typeface="Open Sans" panose="020B0606030504020204" pitchFamily="34" charset="0"/>
                <a:cs typeface="Open Sans" panose="020B0606030504020204" pitchFamily="34" charset="0"/>
              </a:rPr>
              <a:t>Sudoe</a:t>
            </a:r>
            <a:r>
              <a:rPr lang="pt-BR" dirty="0" smtClean="0">
                <a:latin typeface="Open Sans" panose="020B0606030504020204" pitchFamily="34" charset="0"/>
                <a:ea typeface="Open Sans" panose="020B0606030504020204" pitchFamily="34" charset="0"/>
                <a:cs typeface="Open Sans" panose="020B0606030504020204" pitchFamily="34" charset="0"/>
              </a:rPr>
              <a:t> :</a:t>
            </a:r>
          </a:p>
          <a:p>
            <a:r>
              <a:rPr lang="pt-BR" dirty="0">
                <a:latin typeface="Open Sans" panose="020B0606030504020204" pitchFamily="34" charset="0"/>
                <a:ea typeface="Open Sans" panose="020B0606030504020204" pitchFamily="34" charset="0"/>
                <a:cs typeface="Open Sans" panose="020B0606030504020204" pitchFamily="34" charset="0"/>
              </a:rPr>
              <a:t>o</a:t>
            </a:r>
            <a:r>
              <a:rPr lang="pt-BR" dirty="0" smtClean="0">
                <a:latin typeface="Open Sans" panose="020B0606030504020204" pitchFamily="34" charset="0"/>
                <a:ea typeface="Open Sans" panose="020B0606030504020204" pitchFamily="34" charset="0"/>
                <a:cs typeface="Open Sans" panose="020B0606030504020204" pitchFamily="34" charset="0"/>
              </a:rPr>
              <a:t>s organismos não poderão ser beneficiários, ou seja, receber fundos. Estes podem participar como parceiro associado (sem receber fundos)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6893728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3"/>
          <a:srcRect l="-973" t="9624" r="7248" b="14762"/>
          <a:stretch/>
        </p:blipFill>
        <p:spPr>
          <a:xfrm>
            <a:off x="381000" y="1600200"/>
            <a:ext cx="8567824" cy="3886200"/>
          </a:xfrm>
          <a:prstGeom prst="rect">
            <a:avLst/>
          </a:prstGeom>
          <a:ln>
            <a:solidFill>
              <a:schemeClr val="accent6">
                <a:lumMod val="40000"/>
                <a:lumOff val="60000"/>
              </a:schemeClr>
            </a:solidFill>
          </a:ln>
          <a:effectLst>
            <a:outerShdw blurRad="50800" dist="38100" dir="2700000" algn="tl" rotWithShape="0">
              <a:prstClr val="black">
                <a:alpha val="40000"/>
              </a:prstClr>
            </a:outerShdw>
          </a:effectLst>
        </p:spPr>
      </p:pic>
      <p:pic>
        <p:nvPicPr>
          <p:cNvPr id="4" name="Imagen 3"/>
          <p:cNvPicPr>
            <a:picLocks noChangeAspect="1"/>
          </p:cNvPicPr>
          <p:nvPr/>
        </p:nvPicPr>
        <p:blipFill rotWithShape="1">
          <a:blip r:embed="rId4"/>
          <a:srcRect l="43924" t="52273" r="39465" b="40909"/>
          <a:stretch/>
        </p:blipFill>
        <p:spPr>
          <a:xfrm>
            <a:off x="0" y="5257800"/>
            <a:ext cx="3467100" cy="800100"/>
          </a:xfrm>
          <a:prstGeom prst="rect">
            <a:avLst/>
          </a:prstGeom>
        </p:spPr>
      </p:pic>
      <p:pic>
        <p:nvPicPr>
          <p:cNvPr id="5" name="Imagen 4"/>
          <p:cNvPicPr>
            <a:picLocks noChangeAspect="1"/>
          </p:cNvPicPr>
          <p:nvPr/>
        </p:nvPicPr>
        <p:blipFill rotWithShape="1">
          <a:blip r:embed="rId4"/>
          <a:srcRect l="43153" t="31824" r="39143" b="60303"/>
          <a:stretch/>
        </p:blipFill>
        <p:spPr>
          <a:xfrm>
            <a:off x="3886200" y="4114800"/>
            <a:ext cx="3657600" cy="914400"/>
          </a:xfrm>
          <a:prstGeom prst="rect">
            <a:avLst/>
          </a:prstGeom>
        </p:spPr>
      </p:pic>
      <p:pic>
        <p:nvPicPr>
          <p:cNvPr id="6" name="Imagen 5"/>
          <p:cNvPicPr>
            <a:picLocks noChangeAspect="1"/>
          </p:cNvPicPr>
          <p:nvPr/>
        </p:nvPicPr>
        <p:blipFill rotWithShape="1">
          <a:blip r:embed="rId5"/>
          <a:srcRect l="29481" t="60965" r="61511" b="16682"/>
          <a:stretch/>
        </p:blipFill>
        <p:spPr>
          <a:xfrm>
            <a:off x="2362200" y="4095750"/>
            <a:ext cx="1104900" cy="1104900"/>
          </a:xfrm>
          <a:prstGeom prst="rect">
            <a:avLst/>
          </a:prstGeom>
        </p:spPr>
      </p:pic>
      <p:sp>
        <p:nvSpPr>
          <p:cNvPr id="7" name="CuadroTexto 6"/>
          <p:cNvSpPr txBox="1"/>
          <p:nvPr/>
        </p:nvSpPr>
        <p:spPr>
          <a:xfrm>
            <a:off x="2743200" y="4362450"/>
            <a:ext cx="304800" cy="381000"/>
          </a:xfrm>
          <a:prstGeom prst="rect">
            <a:avLst/>
          </a:prstGeom>
          <a:solidFill>
            <a:schemeClr val="bg1"/>
          </a:solidFill>
        </p:spPr>
        <p:txBody>
          <a:bodyPr wrap="square" rtlCol="0">
            <a:spAutoFit/>
          </a:bodyPr>
          <a:lstStyle/>
          <a:p>
            <a:r>
              <a:rPr lang="pt-BR" b="1" dirty="0"/>
              <a:t>2</a:t>
            </a:r>
          </a:p>
        </p:txBody>
      </p:sp>
    </p:spTree>
    <p:extLst>
      <p:ext uri="{BB962C8B-B14F-4D97-AF65-F5344CB8AC3E}">
        <p14:creationId xmlns:p14="http://schemas.microsoft.com/office/powerpoint/2010/main" val="2624532568"/>
      </p:ext>
    </p:extLst>
  </p:cSld>
  <p:clrMapOvr>
    <a:masterClrMapping/>
  </p:clrMapOvr>
  <p:transition spd="slow">
    <p:wipe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r="56377"/>
          <a:stretch/>
        </p:blipFill>
        <p:spPr>
          <a:xfrm>
            <a:off x="838200" y="1447800"/>
            <a:ext cx="3581400" cy="4199190"/>
          </a:xfrm>
          <a:prstGeom prst="rect">
            <a:avLst/>
          </a:prstGeom>
        </p:spPr>
      </p:pic>
      <p:pic>
        <p:nvPicPr>
          <p:cNvPr id="3" name="Imagen 2"/>
          <p:cNvPicPr>
            <a:picLocks noChangeAspect="1"/>
          </p:cNvPicPr>
          <p:nvPr/>
        </p:nvPicPr>
        <p:blipFill rotWithShape="1">
          <a:blip r:embed="rId4"/>
          <a:srcRect t="21334" r="81728" b="35094"/>
          <a:stretch/>
        </p:blipFill>
        <p:spPr>
          <a:xfrm>
            <a:off x="4876800" y="1752600"/>
            <a:ext cx="3182853" cy="4267200"/>
          </a:xfrm>
          <a:prstGeom prst="rect">
            <a:avLst/>
          </a:prstGeom>
          <a:ln>
            <a:solidFill>
              <a:schemeClr val="accent6">
                <a:lumMod val="60000"/>
                <a:lumOff val="40000"/>
              </a:schemeClr>
            </a:solidFill>
          </a:ln>
        </p:spPr>
      </p:pic>
    </p:spTree>
    <p:extLst>
      <p:ext uri="{BB962C8B-B14F-4D97-AF65-F5344CB8AC3E}">
        <p14:creationId xmlns:p14="http://schemas.microsoft.com/office/powerpoint/2010/main" val="3545532929"/>
      </p:ext>
    </p:extLst>
  </p:cSld>
  <p:clrMapOvr>
    <a:masterClrMapping/>
  </p:clrMapOvr>
  <p:transition spd="slow">
    <p:wipe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57200" y="1447800"/>
            <a:ext cx="8305800" cy="3277820"/>
          </a:xfrm>
          <a:prstGeom prst="rect">
            <a:avLst/>
          </a:prstGeom>
        </p:spPr>
        <p:txBody>
          <a:bodyPr wrap="square">
            <a:spAutoFit/>
          </a:bodyPr>
          <a:lstStyle/>
          <a:p>
            <a:pPr algn="just">
              <a:spcAft>
                <a:spcPts val="600"/>
              </a:spcAft>
            </a:pPr>
            <a:r>
              <a:rPr lang="pt-BR" sz="2600" b="1" dirty="0" smtClean="0">
                <a:solidFill>
                  <a:schemeClr val="tx2"/>
                </a:solidFill>
                <a:latin typeface="Open Sans Semibold"/>
                <a:ea typeface="+mj-ea"/>
                <a:cs typeface="+mj-cs"/>
              </a:rPr>
              <a:t>Algumas </a:t>
            </a:r>
            <a:r>
              <a:rPr lang="pt-BR" sz="2600" b="1" dirty="0">
                <a:solidFill>
                  <a:schemeClr val="tx2"/>
                </a:solidFill>
                <a:latin typeface="Open Sans Semibold"/>
                <a:ea typeface="+mj-ea"/>
                <a:cs typeface="+mj-cs"/>
              </a:rPr>
              <a:t>recomendações sobre </a:t>
            </a:r>
            <a:r>
              <a:rPr lang="pt-BR" sz="2600" b="1" dirty="0" err="1">
                <a:solidFill>
                  <a:schemeClr val="tx2"/>
                </a:solidFill>
                <a:latin typeface="Open Sans Semibold"/>
                <a:ea typeface="+mj-ea"/>
                <a:cs typeface="+mj-cs"/>
              </a:rPr>
              <a:t>eSudoe</a:t>
            </a:r>
            <a:r>
              <a:rPr lang="pt-BR" sz="2600" b="1" dirty="0" smtClean="0">
                <a:solidFill>
                  <a:schemeClr val="tx2"/>
                </a:solidFill>
                <a:latin typeface="Open Sans Semibold"/>
                <a:ea typeface="+mj-ea"/>
                <a:cs typeface="+mj-cs"/>
              </a:rPr>
              <a:t>:</a:t>
            </a:r>
          </a:p>
          <a:p>
            <a:pPr algn="just">
              <a:spcAft>
                <a:spcPts val="600"/>
              </a:spcAft>
            </a:pPr>
            <a:endParaRPr lang="pt-BR" sz="2600" b="1" dirty="0">
              <a:solidFill>
                <a:schemeClr val="tx2"/>
              </a:solidFill>
              <a:latin typeface="Open Sans Semibold"/>
              <a:ea typeface="+mj-ea"/>
              <a:cs typeface="+mj-cs"/>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Registar corretamente a entidade;</a:t>
            </a:r>
          </a:p>
          <a:p>
            <a:pPr marL="171450" indent="-171450" algn="just">
              <a:spcAft>
                <a:spcPts val="600"/>
              </a:spcAft>
              <a:buFont typeface="Arial" panose="020B0604020202020204" pitchFamily="34" charset="0"/>
              <a:buChar char="•"/>
            </a:pPr>
            <a:endParaRPr lang="pt-BR" dirty="0" smtClean="0">
              <a:latin typeface="Open Sans" panose="020B0606030504020204" pitchFamily="34" charset="0"/>
              <a:ea typeface="Open Sans" panose="020B0606030504020204" pitchFamily="34" charset="0"/>
              <a:cs typeface="Open Sans" panose="020B0606030504020204" pitchFamily="34" charset="0"/>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Não acederem várias pessoas ao mesmo tempo, com o mesmo usuário;</a:t>
            </a:r>
          </a:p>
          <a:p>
            <a:pPr marL="171450" indent="-171450" algn="just">
              <a:spcAft>
                <a:spcPts val="600"/>
              </a:spcAft>
              <a:buFont typeface="Arial" panose="020B0604020202020204" pitchFamily="34" charset="0"/>
              <a:buChar char="•"/>
            </a:pPr>
            <a:endParaRPr lang="pt-BR" dirty="0" smtClean="0">
              <a:latin typeface="Open Sans" panose="020B0606030504020204" pitchFamily="34" charset="0"/>
              <a:ea typeface="Open Sans" panose="020B0606030504020204" pitchFamily="34" charset="0"/>
              <a:cs typeface="Open Sans" panose="020B0606030504020204" pitchFamily="34" charset="0"/>
            </a:endParaRPr>
          </a:p>
          <a:p>
            <a:pPr marL="171450" indent="-171450" algn="just">
              <a:spcAft>
                <a:spcPts val="600"/>
              </a:spcAft>
              <a:buFont typeface="Arial" panose="020B0604020202020204" pitchFamily="34" charset="0"/>
              <a:buChar char="•"/>
            </a:pPr>
            <a:r>
              <a:rPr lang="pt-BR" dirty="0" smtClean="0">
                <a:latin typeface="Open Sans" panose="020B0606030504020204" pitchFamily="34" charset="0"/>
                <a:ea typeface="Open Sans" panose="020B0606030504020204" pitchFamily="34" charset="0"/>
                <a:cs typeface="Open Sans" panose="020B0606030504020204" pitchFamily="34" charset="0"/>
              </a:rPr>
              <a:t>Não deixar para o último dia o envio da proposta de projeto através de </a:t>
            </a:r>
            <a:r>
              <a:rPr lang="pt-BR" dirty="0" err="1" smtClean="0">
                <a:latin typeface="Open Sans" panose="020B0606030504020204" pitchFamily="34" charset="0"/>
                <a:ea typeface="Open Sans" panose="020B0606030504020204" pitchFamily="34" charset="0"/>
                <a:cs typeface="Open Sans" panose="020B0606030504020204" pitchFamily="34" charset="0"/>
              </a:rPr>
              <a:t>eSudoe</a:t>
            </a:r>
            <a:r>
              <a:rPr lang="pt-BR" dirty="0" smtClean="0">
                <a:latin typeface="Open Sans" panose="020B0606030504020204" pitchFamily="34" charset="0"/>
                <a:ea typeface="Open Sans" panose="020B0606030504020204" pitchFamily="34" charset="0"/>
                <a:cs typeface="Open Sans" panose="020B0606030504020204" pitchFamily="34" charset="0"/>
              </a:rPr>
              <a:t>.</a:t>
            </a:r>
            <a:endParaRPr lang="pt-BR" dirty="0">
              <a:latin typeface="Open Sans" panose="020B0606030504020204" pitchFamily="34" charset="0"/>
              <a:ea typeface="Open Sans" panose="020B0606030504020204" pitchFamily="34" charset="0"/>
              <a:cs typeface="Open Sans" panose="020B0606030504020204" pitchFamily="34" charset="0"/>
            </a:endParaRPr>
          </a:p>
          <a:p>
            <a:pPr algn="just">
              <a:spcAft>
                <a:spcPts val="600"/>
              </a:spcAft>
            </a:pPr>
            <a:endParaRPr lang="pt-BR" sz="1200" dirty="0" smtClean="0">
              <a:latin typeface="Open Sans" panose="020B0606030504020204" pitchFamily="34" charset="0"/>
              <a:ea typeface="Open Sans" panose="020B0606030504020204" pitchFamily="34" charset="0"/>
              <a:cs typeface="Open Sans" panose="020B0606030504020204" pitchFamily="34" charset="0"/>
            </a:endParaRPr>
          </a:p>
        </p:txBody>
      </p:sp>
      <p:pic>
        <p:nvPicPr>
          <p:cNvPr id="3" name="Imagen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86200" y="5033397"/>
            <a:ext cx="1009955" cy="937239"/>
          </a:xfrm>
          <a:prstGeom prst="rect">
            <a:avLst/>
          </a:prstGeom>
        </p:spPr>
      </p:pic>
    </p:spTree>
    <p:extLst>
      <p:ext uri="{BB962C8B-B14F-4D97-AF65-F5344CB8AC3E}">
        <p14:creationId xmlns:p14="http://schemas.microsoft.com/office/powerpoint/2010/main" val="2831099762"/>
      </p:ext>
    </p:extLst>
  </p:cSld>
  <p:clrMapOvr>
    <a:masterClrMapping/>
  </p:clrMapOvr>
  <p:transition spd="slow">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0"/>
          <p:cNvSpPr txBox="1">
            <a:spLocks/>
          </p:cNvSpPr>
          <p:nvPr/>
        </p:nvSpPr>
        <p:spPr>
          <a:xfrm>
            <a:off x="409575" y="1234131"/>
            <a:ext cx="7515225" cy="547918"/>
          </a:xfrm>
          <a:prstGeom prst="rect">
            <a:avLst/>
          </a:prstGeom>
        </p:spPr>
        <p:txBody>
          <a:bodyPr>
            <a:noAutofit/>
          </a:bodyPr>
          <a:lstStyle>
            <a:lvl1pPr algn="l" defTabSz="914400" rtl="0" eaLnBrk="1" latinLnBrk="0" hangingPunct="1">
              <a:spcBef>
                <a:spcPct val="0"/>
              </a:spcBef>
              <a:buNone/>
              <a:defRPr kumimoji="0" lang="es-ES" sz="2600" b="1" i="0" kern="1200">
                <a:solidFill>
                  <a:schemeClr val="tx2"/>
                </a:solidFill>
                <a:latin typeface="Open Sans Semibold"/>
                <a:ea typeface="+mj-ea"/>
                <a:cs typeface="+mj-cs"/>
              </a:defRPr>
            </a:lvl1pPr>
          </a:lstStyle>
          <a:p>
            <a:endParaRPr lang="es-ES" sz="2400" dirty="0"/>
          </a:p>
        </p:txBody>
      </p:sp>
      <p:sp>
        <p:nvSpPr>
          <p:cNvPr id="2" name="Rectángulo 1"/>
          <p:cNvSpPr/>
          <p:nvPr/>
        </p:nvSpPr>
        <p:spPr>
          <a:xfrm>
            <a:off x="1524000" y="2590800"/>
            <a:ext cx="5707576" cy="1384995"/>
          </a:xfrm>
          <a:prstGeom prst="rect">
            <a:avLst/>
          </a:prstGeom>
        </p:spPr>
        <p:txBody>
          <a:bodyPr wrap="square">
            <a:spAutoFit/>
          </a:bodyPr>
          <a:lstStyle/>
          <a:p>
            <a:pPr algn="ctr"/>
            <a:r>
              <a:rPr lang="pt-BR" sz="2800" dirty="0">
                <a:hlinkClick r:id="rId2"/>
              </a:rPr>
              <a:t>http://</a:t>
            </a:r>
            <a:r>
              <a:rPr lang="pt-BR" sz="2800" dirty="0" smtClean="0">
                <a:hlinkClick r:id="rId2"/>
              </a:rPr>
              <a:t>www.interreg-sudoe.eu</a:t>
            </a:r>
          </a:p>
          <a:p>
            <a:pPr algn="ctr"/>
            <a:endParaRPr lang="pt-BR" sz="2800" dirty="0" smtClean="0">
              <a:hlinkClick r:id="rId2"/>
            </a:endParaRPr>
          </a:p>
          <a:p>
            <a:pPr algn="ctr"/>
            <a:r>
              <a:rPr lang="pt-BR" sz="2800" dirty="0" smtClean="0">
                <a:hlinkClick r:id="rId3" action="ppaction://hlinkfile"/>
              </a:rPr>
              <a:t>Registo de entidades </a:t>
            </a:r>
            <a:endParaRPr lang="es-ES" sz="2800" dirty="0"/>
          </a:p>
        </p:txBody>
      </p:sp>
    </p:spTree>
    <p:extLst>
      <p:ext uri="{BB962C8B-B14F-4D97-AF65-F5344CB8AC3E}">
        <p14:creationId xmlns:p14="http://schemas.microsoft.com/office/powerpoint/2010/main" val="1146023688"/>
      </p:ext>
    </p:extLst>
  </p:cSld>
  <p:clrMapOvr>
    <a:masterClrMapping/>
  </p:clrMapOvr>
  <p:transition spd="slow">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070279" y="1085045"/>
            <a:ext cx="5105400" cy="589209"/>
          </a:xfrm>
        </p:spPr>
        <p:txBody>
          <a:bodyPr/>
          <a:lstStyle/>
          <a:p>
            <a:r>
              <a:rPr lang="pt-BR" dirty="0" smtClean="0"/>
              <a:t>Perguntas dos assistentes</a:t>
            </a:r>
            <a:endParaRPr lang="pt-BR" dirty="0"/>
          </a:p>
        </p:txBody>
      </p:sp>
      <p:grpSp>
        <p:nvGrpSpPr>
          <p:cNvPr id="5" name="Grupo 4"/>
          <p:cNvGrpSpPr/>
          <p:nvPr/>
        </p:nvGrpSpPr>
        <p:grpSpPr>
          <a:xfrm>
            <a:off x="734095" y="1687133"/>
            <a:ext cx="7379595" cy="4636394"/>
            <a:chOff x="734095" y="1687133"/>
            <a:chExt cx="6555347" cy="4404574"/>
          </a:xfrm>
        </p:grpSpPr>
        <p:pic>
          <p:nvPicPr>
            <p:cNvPr id="3" name="Imagen 2"/>
            <p:cNvPicPr/>
            <p:nvPr/>
          </p:nvPicPr>
          <p:blipFill rotWithShape="1">
            <a:blip r:embed="rId2"/>
            <a:srcRect l="16404" t="3765" r="63576" b="65842"/>
            <a:stretch/>
          </p:blipFill>
          <p:spPr bwMode="auto">
            <a:xfrm>
              <a:off x="734095" y="1687133"/>
              <a:ext cx="6555347" cy="4404574"/>
            </a:xfrm>
            <a:prstGeom prst="rect">
              <a:avLst/>
            </a:prstGeom>
            <a:ln>
              <a:noFill/>
            </a:ln>
            <a:extLst>
              <a:ext uri="{53640926-AAD7-44D8-BBD7-CCE9431645EC}">
                <a14:shadowObscured xmlns:a14="http://schemas.microsoft.com/office/drawing/2010/main"/>
              </a:ext>
            </a:extLst>
          </p:spPr>
        </p:pic>
        <p:sp>
          <p:nvSpPr>
            <p:cNvPr id="4" name="Elipse 3"/>
            <p:cNvSpPr/>
            <p:nvPr/>
          </p:nvSpPr>
          <p:spPr>
            <a:xfrm>
              <a:off x="785612" y="3438659"/>
              <a:ext cx="875763" cy="81136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156519013"/>
      </p:ext>
    </p:extLst>
  </p:cSld>
  <p:clrMapOvr>
    <a:masterClrMapping/>
  </p:clrMapOvr>
  <p:transition spd="slow">
    <p:wipe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2916229" y="173343"/>
            <a:ext cx="3276599" cy="8416311"/>
          </a:xfrm>
        </p:spPr>
        <p:txBody>
          <a:bodyPr>
            <a:normAutofit fontScale="92500" lnSpcReduction="10000"/>
          </a:bodyPr>
          <a:lstStyle/>
          <a:p>
            <a:r>
              <a:rPr lang="pt-BR" b="1" dirty="0" smtClean="0"/>
              <a:t>Programa:</a:t>
            </a:r>
          </a:p>
          <a:p>
            <a:r>
              <a:rPr lang="pt-BR" b="1" dirty="0" smtClean="0"/>
              <a:t>Primeira parte</a:t>
            </a:r>
            <a:r>
              <a:rPr lang="pt-BR" dirty="0" smtClean="0"/>
              <a:t> </a:t>
            </a:r>
          </a:p>
          <a:p>
            <a:pPr marL="538163"/>
            <a:r>
              <a:rPr lang="pt-BR" dirty="0" smtClean="0"/>
              <a:t>Como apresentar o seu </a:t>
            </a:r>
            <a:r>
              <a:rPr lang="pt-BR" dirty="0" err="1" smtClean="0"/>
              <a:t>dossier</a:t>
            </a:r>
            <a:r>
              <a:rPr lang="pt-BR" dirty="0" smtClean="0"/>
              <a:t> de candidatura na primeira fase:</a:t>
            </a:r>
            <a:br>
              <a:rPr lang="pt-BR" dirty="0" smtClean="0"/>
            </a:br>
            <a:r>
              <a:rPr lang="pt-BR" dirty="0" smtClean="0"/>
              <a:t>- a proposta de projeto em </a:t>
            </a:r>
            <a:r>
              <a:rPr lang="pt-BR" dirty="0" err="1" smtClean="0"/>
              <a:t>eSudoe</a:t>
            </a:r>
            <a:r>
              <a:rPr lang="pt-BR" dirty="0"/>
              <a:t>.</a:t>
            </a:r>
            <a:r>
              <a:rPr lang="pt-BR" dirty="0" smtClean="0"/>
              <a:t/>
            </a:r>
            <a:br>
              <a:rPr lang="pt-BR" dirty="0" smtClean="0"/>
            </a:br>
            <a:r>
              <a:rPr lang="pt-BR" dirty="0" smtClean="0"/>
              <a:t>- a documentação a enviar.</a:t>
            </a:r>
          </a:p>
          <a:p>
            <a:r>
              <a:rPr lang="pt-BR" dirty="0" smtClean="0"/>
              <a:t/>
            </a:r>
            <a:br>
              <a:rPr lang="pt-BR" dirty="0" smtClean="0"/>
            </a:br>
            <a:r>
              <a:rPr lang="pt-BR" b="1" dirty="0" smtClean="0"/>
              <a:t>Segunda parte </a:t>
            </a:r>
            <a:r>
              <a:rPr lang="pt-BR" dirty="0" smtClean="0"/>
              <a:t/>
            </a:r>
            <a:br>
              <a:rPr lang="pt-BR" dirty="0" smtClean="0"/>
            </a:br>
            <a:r>
              <a:rPr lang="pt-BR" dirty="0" smtClean="0"/>
              <a:t>- Resposta às perguntas dos participantes.</a:t>
            </a:r>
            <a:endParaRPr lang="pt-BR" dirty="0"/>
          </a:p>
        </p:txBody>
      </p:sp>
      <p:sp>
        <p:nvSpPr>
          <p:cNvPr id="3" name="Título 2"/>
          <p:cNvSpPr>
            <a:spLocks noGrp="1"/>
          </p:cNvSpPr>
          <p:nvPr>
            <p:ph type="title"/>
          </p:nvPr>
        </p:nvSpPr>
        <p:spPr/>
        <p:txBody>
          <a:bodyPr>
            <a:normAutofit fontScale="90000"/>
          </a:bodyPr>
          <a:lstStyle/>
          <a:p>
            <a:pPr>
              <a:spcBef>
                <a:spcPts val="600"/>
              </a:spcBef>
              <a:spcAft>
                <a:spcPts val="600"/>
              </a:spcAft>
            </a:pPr>
            <a:r>
              <a:rPr lang="es-ES" dirty="0" err="1"/>
              <a:t>Webinário</a:t>
            </a:r>
            <a:r>
              <a:rPr lang="es-ES" dirty="0"/>
              <a:t> </a:t>
            </a:r>
            <a:r>
              <a:rPr lang="es-ES" dirty="0" smtClean="0"/>
              <a:t>2</a:t>
            </a:r>
            <a:br>
              <a:rPr lang="es-ES" dirty="0" smtClean="0"/>
            </a:br>
            <a:r>
              <a:rPr lang="pt-BR" dirty="0" smtClean="0"/>
              <a:t>Terça-feira </a:t>
            </a:r>
            <a:r>
              <a:rPr lang="pt-BR" dirty="0"/>
              <a:t>14, 2017 14:30 - </a:t>
            </a:r>
            <a:r>
              <a:rPr lang="pt-BR"/>
              <a:t>15:30 </a:t>
            </a:r>
            <a:r>
              <a:rPr lang="pt-BR" smtClean="0"/>
              <a:t>(hora Portugal)</a:t>
            </a:r>
            <a:r>
              <a:rPr lang="pt-BR" dirty="0"/>
              <a:t/>
            </a:r>
            <a:br>
              <a:rPr lang="pt-BR" dirty="0"/>
            </a:br>
            <a:r>
              <a:rPr lang="es-ES" dirty="0"/>
              <a:t/>
            </a:r>
            <a:br>
              <a:rPr lang="es-ES" dirty="0"/>
            </a:br>
            <a:endParaRPr lang="es-ES" dirty="0"/>
          </a:p>
        </p:txBody>
      </p:sp>
    </p:spTree>
    <p:extLst>
      <p:ext uri="{BB962C8B-B14F-4D97-AF65-F5344CB8AC3E}">
        <p14:creationId xmlns:p14="http://schemas.microsoft.com/office/powerpoint/2010/main" val="4233003025"/>
      </p:ext>
    </p:extLst>
  </p:cSld>
  <p:clrMapOvr>
    <a:masterClrMapping/>
  </p:clrMapOvr>
  <p:transition spd="slow">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SC Sudoe +34 942 23 83 62</a:t>
            </a:r>
            <a:endParaRPr lang="fr-FR" dirty="0"/>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590800"/>
            <a:ext cx="4191000" cy="3409950"/>
          </a:xfrm>
          <a:prstGeom prst="rect">
            <a:avLst/>
          </a:prstGeom>
        </p:spPr>
      </p:pic>
      <p:sp>
        <p:nvSpPr>
          <p:cNvPr id="4" name="CuadroTexto 3"/>
          <p:cNvSpPr txBox="1"/>
          <p:nvPr/>
        </p:nvSpPr>
        <p:spPr>
          <a:xfrm>
            <a:off x="3886200" y="4282328"/>
            <a:ext cx="4972580" cy="492443"/>
          </a:xfrm>
          <a:prstGeom prst="rect">
            <a:avLst/>
          </a:prstGeom>
          <a:noFill/>
        </p:spPr>
        <p:txBody>
          <a:bodyPr wrap="none" rtlCol="0">
            <a:spAutoFit/>
          </a:bodyPr>
          <a:lstStyle/>
          <a:p>
            <a:r>
              <a:rPr lang="es-ES" sz="2600" b="1" dirty="0">
                <a:solidFill>
                  <a:schemeClr val="tx2"/>
                </a:solidFill>
                <a:latin typeface="Open Sans Semibold"/>
                <a:ea typeface="+mj-ea"/>
                <a:cs typeface="+mj-cs"/>
              </a:rPr>
              <a:t>10h00 – </a:t>
            </a:r>
            <a:r>
              <a:rPr lang="es-ES" sz="2600" b="1" dirty="0" smtClean="0">
                <a:solidFill>
                  <a:schemeClr val="tx2"/>
                </a:solidFill>
                <a:latin typeface="Open Sans Semibold"/>
                <a:ea typeface="+mj-ea"/>
                <a:cs typeface="+mj-cs"/>
              </a:rPr>
              <a:t>13h00 (hora </a:t>
            </a:r>
            <a:r>
              <a:rPr lang="es-ES" sz="2600" b="1" dirty="0" err="1" smtClean="0">
                <a:solidFill>
                  <a:schemeClr val="tx2"/>
                </a:solidFill>
                <a:latin typeface="Open Sans Semibold"/>
                <a:ea typeface="+mj-ea"/>
                <a:cs typeface="+mj-cs"/>
              </a:rPr>
              <a:t>Espanha</a:t>
            </a:r>
            <a:r>
              <a:rPr lang="es-ES" sz="2600" b="1" dirty="0" smtClean="0">
                <a:solidFill>
                  <a:schemeClr val="tx2"/>
                </a:solidFill>
                <a:latin typeface="Open Sans Semibold"/>
                <a:ea typeface="+mj-ea"/>
                <a:cs typeface="+mj-cs"/>
              </a:rPr>
              <a:t>)</a:t>
            </a:r>
            <a:endParaRPr lang="fr-FR" sz="2600" b="1" dirty="0">
              <a:solidFill>
                <a:schemeClr val="tx2"/>
              </a:solidFill>
              <a:latin typeface="Open Sans Semibold"/>
              <a:ea typeface="+mj-ea"/>
              <a:cs typeface="+mj-cs"/>
            </a:endParaRPr>
          </a:p>
        </p:txBody>
      </p:sp>
    </p:spTree>
    <p:extLst>
      <p:ext uri="{BB962C8B-B14F-4D97-AF65-F5344CB8AC3E}">
        <p14:creationId xmlns:p14="http://schemas.microsoft.com/office/powerpoint/2010/main" val="1910127036"/>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vertical 1"/>
          <p:cNvSpPr>
            <a:spLocks noGrp="1"/>
          </p:cNvSpPr>
          <p:nvPr>
            <p:ph type="body" orient="vert" idx="1"/>
          </p:nvPr>
        </p:nvSpPr>
        <p:spPr>
          <a:xfrm rot="16200000">
            <a:off x="1981201" y="1371601"/>
            <a:ext cx="2362199" cy="4190998"/>
          </a:xfrm>
        </p:spPr>
        <p:txBody>
          <a:bodyPr>
            <a:noAutofit/>
          </a:bodyPr>
          <a:lstStyle/>
          <a:p>
            <a:r>
              <a:rPr lang="pt-BR" sz="2600" b="1" dirty="0" smtClean="0">
                <a:solidFill>
                  <a:schemeClr val="tx2"/>
                </a:solidFill>
                <a:latin typeface="Open Sans Semibold"/>
                <a:ea typeface="+mj-ea"/>
                <a:cs typeface="+mj-cs"/>
              </a:rPr>
              <a:t>O meu projeto vai contribuir para alcançar os indicadores de realização esperados do Programa </a:t>
            </a:r>
            <a:r>
              <a:rPr lang="pt-BR" sz="2600" b="1" dirty="0" err="1" smtClean="0">
                <a:solidFill>
                  <a:schemeClr val="tx2"/>
                </a:solidFill>
                <a:latin typeface="Open Sans Semibold"/>
                <a:ea typeface="+mj-ea"/>
                <a:cs typeface="+mj-cs"/>
              </a:rPr>
              <a:t>Sudoe</a:t>
            </a:r>
            <a:r>
              <a:rPr lang="pt-BR" sz="2600" b="1" dirty="0" smtClean="0">
                <a:solidFill>
                  <a:schemeClr val="tx2"/>
                </a:solidFill>
                <a:latin typeface="Open Sans Semibold"/>
                <a:ea typeface="+mj-ea"/>
                <a:cs typeface="+mj-cs"/>
              </a:rPr>
              <a:t>?</a:t>
            </a:r>
            <a:endParaRPr lang="pt-BR" sz="2600" b="1" dirty="0">
              <a:solidFill>
                <a:schemeClr val="tx2"/>
              </a:solidFill>
              <a:latin typeface="Open Sans Semibold"/>
              <a:ea typeface="+mj-ea"/>
              <a:cs typeface="+mj-cs"/>
            </a:endParaRPr>
          </a:p>
        </p:txBody>
      </p:sp>
      <p:pic>
        <p:nvPicPr>
          <p:cNvPr id="4" name="Imagen 3"/>
          <p:cNvPicPr>
            <a:picLocks noChangeAspect="1"/>
          </p:cNvPicPr>
          <p:nvPr/>
        </p:nvPicPr>
        <p:blipFill rotWithShape="1">
          <a:blip r:embed="rId3" cstate="email">
            <a:duotone>
              <a:schemeClr val="accent5">
                <a:shade val="45000"/>
                <a:satMod val="135000"/>
              </a:schemeClr>
              <a:prstClr val="white"/>
            </a:duotone>
            <a:extLst>
              <a:ext uri="{28A0092B-C50C-407E-A947-70E740481C1C}">
                <a14:useLocalDpi xmlns:a14="http://schemas.microsoft.com/office/drawing/2010/main" val="0"/>
              </a:ext>
            </a:extLst>
          </a:blip>
          <a:srcRect/>
          <a:stretch/>
        </p:blipFill>
        <p:spPr>
          <a:xfrm rot="5400000">
            <a:off x="5473533" y="2451267"/>
            <a:ext cx="3473391" cy="1466457"/>
          </a:xfrm>
          <a:prstGeom prst="rect">
            <a:avLst/>
          </a:prstGeom>
        </p:spPr>
      </p:pic>
    </p:spTree>
    <p:extLst>
      <p:ext uri="{BB962C8B-B14F-4D97-AF65-F5344CB8AC3E}">
        <p14:creationId xmlns:p14="http://schemas.microsoft.com/office/powerpoint/2010/main" val="699137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pt-BR" dirty="0" smtClean="0"/>
              <a:t>Os outputs esperados do Programa </a:t>
            </a:r>
            <a:r>
              <a:rPr lang="pt-BR" dirty="0" err="1" smtClean="0"/>
              <a:t>Sudoe</a:t>
            </a:r>
            <a:endParaRPr lang="pt-BR" dirty="0"/>
          </a:p>
        </p:txBody>
      </p:sp>
      <p:sp>
        <p:nvSpPr>
          <p:cNvPr id="5" name="Rectángulo 4"/>
          <p:cNvSpPr/>
          <p:nvPr/>
        </p:nvSpPr>
        <p:spPr>
          <a:xfrm>
            <a:off x="351396" y="2571956"/>
            <a:ext cx="4343400" cy="1477328"/>
          </a:xfrm>
          <a:prstGeom prst="rect">
            <a:avLst/>
          </a:prstGeom>
          <a:ln>
            <a:noFill/>
          </a:ln>
        </p:spPr>
        <p:txBody>
          <a:bodyPr wrap="square">
            <a:spAutoFit/>
          </a:bodyPr>
          <a:lstStyle/>
          <a:p>
            <a:r>
              <a:rPr lang="pt-BR" sz="3600" dirty="0" smtClean="0">
                <a:solidFill>
                  <a:srgbClr val="FDC608"/>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300</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empresas que participam em projetos de investigação </a:t>
            </a:r>
            <a:r>
              <a:rPr lang="pt-BR" dirty="0" err="1" smtClean="0">
                <a:latin typeface="Open Sans" panose="020B0606030504020204" pitchFamily="34" charset="0"/>
                <a:ea typeface="Open Sans" panose="020B0606030504020204" pitchFamily="34" charset="0"/>
                <a:cs typeface="Open Sans" panose="020B0606030504020204" pitchFamily="34" charset="0"/>
              </a:rPr>
              <a:t>transfronteiriços</a:t>
            </a:r>
            <a:r>
              <a:rPr lang="pt-BR" dirty="0" smtClean="0">
                <a:latin typeface="Open Sans" panose="020B0606030504020204" pitchFamily="34" charset="0"/>
                <a:ea typeface="Open Sans" panose="020B0606030504020204" pitchFamily="34" charset="0"/>
                <a:cs typeface="Open Sans" panose="020B0606030504020204" pitchFamily="34" charset="0"/>
              </a:rPr>
              <a:t>, transnacionais ou</a:t>
            </a:r>
          </a:p>
          <a:p>
            <a:r>
              <a:rPr lang="pt-BR" dirty="0" err="1" smtClean="0">
                <a:latin typeface="Open Sans" panose="020B0606030504020204" pitchFamily="34" charset="0"/>
                <a:ea typeface="Open Sans" panose="020B0606030504020204" pitchFamily="34" charset="0"/>
                <a:cs typeface="Open Sans" panose="020B0606030504020204" pitchFamily="34" charset="0"/>
              </a:rPr>
              <a:t>interregionais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6" name="Rectángulo 5"/>
          <p:cNvSpPr/>
          <p:nvPr/>
        </p:nvSpPr>
        <p:spPr>
          <a:xfrm>
            <a:off x="4757737" y="2557669"/>
            <a:ext cx="4237280" cy="1754326"/>
          </a:xfrm>
          <a:prstGeom prst="rect">
            <a:avLst/>
          </a:prstGeom>
          <a:ln>
            <a:noFill/>
          </a:ln>
        </p:spPr>
        <p:txBody>
          <a:bodyPr wrap="square">
            <a:spAutoFit/>
          </a:bodyPr>
          <a:lstStyle/>
          <a:p>
            <a:r>
              <a:rPr lang="pt-BR" sz="3600" dirty="0" smtClean="0">
                <a:solidFill>
                  <a:srgbClr val="FDC608"/>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300</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centros de investigação que participam em projetos de investigação </a:t>
            </a:r>
            <a:r>
              <a:rPr lang="pt-BR" dirty="0" err="1" smtClean="0">
                <a:latin typeface="Open Sans" panose="020B0606030504020204" pitchFamily="34" charset="0"/>
                <a:ea typeface="Open Sans" panose="020B0606030504020204" pitchFamily="34" charset="0"/>
                <a:cs typeface="Open Sans" panose="020B0606030504020204" pitchFamily="34" charset="0"/>
              </a:rPr>
              <a:t>transfronteiriços</a:t>
            </a:r>
            <a:r>
              <a:rPr lang="pt-BR" dirty="0" smtClean="0">
                <a:latin typeface="Open Sans" panose="020B0606030504020204" pitchFamily="34" charset="0"/>
                <a:ea typeface="Open Sans" panose="020B0606030504020204" pitchFamily="34" charset="0"/>
                <a:cs typeface="Open Sans" panose="020B0606030504020204" pitchFamily="34" charset="0"/>
              </a:rPr>
              <a:t>, transnacionais ou</a:t>
            </a:r>
          </a:p>
          <a:p>
            <a:r>
              <a:rPr lang="pt-BR" dirty="0" err="1" smtClean="0">
                <a:latin typeface="Open Sans" panose="020B0606030504020204" pitchFamily="34" charset="0"/>
                <a:ea typeface="Open Sans" panose="020B0606030504020204" pitchFamily="34" charset="0"/>
                <a:cs typeface="Open Sans" panose="020B0606030504020204" pitchFamily="34" charset="0"/>
              </a:rPr>
              <a:t>interregionais</a:t>
            </a:r>
            <a:r>
              <a:rPr lang="pt-BR" dirty="0" smtClean="0">
                <a:latin typeface="Open Sans" panose="020B0606030504020204" pitchFamily="34" charset="0"/>
                <a:ea typeface="Open Sans" panose="020B0606030504020204" pitchFamily="34" charset="0"/>
                <a:cs typeface="Open Sans" panose="020B0606030504020204" pitchFamily="34" charset="0"/>
              </a:rPr>
              <a:t>.</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Rectángulo 6"/>
          <p:cNvSpPr/>
          <p:nvPr/>
        </p:nvSpPr>
        <p:spPr>
          <a:xfrm>
            <a:off x="351396" y="4209868"/>
            <a:ext cx="4572000" cy="2031325"/>
          </a:xfrm>
          <a:prstGeom prst="rect">
            <a:avLst/>
          </a:prstGeom>
          <a:ln>
            <a:noFill/>
          </a:ln>
        </p:spPr>
        <p:txBody>
          <a:bodyPr>
            <a:spAutoFit/>
          </a:bodyPr>
          <a:lstStyle/>
          <a:p>
            <a:r>
              <a:rPr lang="pt-BR" sz="3600" dirty="0" smtClean="0">
                <a:solidFill>
                  <a:srgbClr val="98C222"/>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50</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locais apoiados/ valorizados inscritos em processos de gestão de desenvolvimento sustentável ou de preservação do meio ambiente e mitigação do impacto das atividades humanas</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Rectángulo 7"/>
          <p:cNvSpPr/>
          <p:nvPr/>
        </p:nvSpPr>
        <p:spPr>
          <a:xfrm>
            <a:off x="4692700" y="4460174"/>
            <a:ext cx="4572000" cy="1477328"/>
          </a:xfrm>
          <a:prstGeom prst="rect">
            <a:avLst/>
          </a:prstGeom>
          <a:ln>
            <a:noFill/>
          </a:ln>
        </p:spPr>
        <p:txBody>
          <a:bodyPr>
            <a:spAutoFit/>
          </a:bodyPr>
          <a:lstStyle/>
          <a:p>
            <a:r>
              <a:rPr lang="pt-BR" sz="3600" dirty="0" smtClean="0">
                <a:solidFill>
                  <a:srgbClr val="98C222"/>
                </a:solidFill>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12</a:t>
            </a:r>
            <a:r>
              <a:rPr lang="pt-BR" sz="3600"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 </a:t>
            </a:r>
            <a:r>
              <a:rPr lang="pt-BR" dirty="0" smtClean="0">
                <a:latin typeface="Open Sans" panose="020B0606030504020204" pitchFamily="34" charset="0"/>
                <a:ea typeface="Open Sans" panose="020B0606030504020204" pitchFamily="34" charset="0"/>
                <a:cs typeface="Open Sans" panose="020B0606030504020204" pitchFamily="34" charset="0"/>
              </a:rPr>
              <a:t>ferramentas e modelos desenvolvidos para melhorar o conhecimento, gestão e qualidade ecológica dos espaços </a:t>
            </a:r>
            <a:r>
              <a:rPr lang="pt-BR" dirty="0" err="1" smtClean="0">
                <a:latin typeface="Open Sans" panose="020B0606030504020204" pitchFamily="34" charset="0"/>
                <a:ea typeface="Open Sans" panose="020B0606030504020204" pitchFamily="34" charset="0"/>
                <a:cs typeface="Open Sans" panose="020B0606030504020204" pitchFamily="34" charset="0"/>
              </a:rPr>
              <a:t>Sudoe</a:t>
            </a:r>
            <a:endParaRPr lang="pt-BR" dirty="0">
              <a:latin typeface="Open Sans" panose="020B0606030504020204" pitchFamily="34" charset="0"/>
              <a:ea typeface="Open Sans" panose="020B0606030504020204" pitchFamily="34" charset="0"/>
              <a:cs typeface="Open Sans" panose="020B0606030504020204" pitchFamily="34" charset="0"/>
            </a:endParaRPr>
          </a:p>
        </p:txBody>
      </p:sp>
      <p:pic>
        <p:nvPicPr>
          <p:cNvPr id="9" name="Marcador de contenido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98251" y="944017"/>
            <a:ext cx="741407" cy="689277"/>
          </a:xfrm>
          <a:prstGeom prst="rect">
            <a:avLst/>
          </a:prstGeom>
        </p:spPr>
      </p:pic>
      <p:sp>
        <p:nvSpPr>
          <p:cNvPr id="10" name="CuadroTexto 9"/>
          <p:cNvSpPr txBox="1"/>
          <p:nvPr/>
        </p:nvSpPr>
        <p:spPr>
          <a:xfrm>
            <a:off x="1799195" y="1023421"/>
            <a:ext cx="1706828" cy="400110"/>
          </a:xfrm>
          <a:prstGeom prst="rect">
            <a:avLst/>
          </a:prstGeom>
          <a:noFill/>
        </p:spPr>
        <p:txBody>
          <a:bodyPr wrap="square" rtlCol="0">
            <a:spAutoFit/>
          </a:bodyPr>
          <a:lstStyle/>
          <a:p>
            <a:pPr algn="ctr"/>
            <a:r>
              <a:rPr lang="es-ES" sz="2000" b="1" dirty="0" smtClean="0">
                <a:solidFill>
                  <a:srgbClr val="C16023"/>
                </a:solidFill>
                <a:latin typeface="Open Sans" panose="020B0606030504020204" pitchFamily="34" charset="0"/>
                <a:ea typeface="Open Sans" panose="020B0606030504020204" pitchFamily="34" charset="0"/>
                <a:cs typeface="Open Sans" panose="020B0606030504020204" pitchFamily="34" charset="0"/>
              </a:rPr>
              <a:t>Ficha 3.2</a:t>
            </a:r>
            <a:endParaRPr lang="fr-FR" sz="2000" b="1" dirty="0">
              <a:solidFill>
                <a:srgbClr val="C1602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95994602"/>
      </p:ext>
    </p:extLst>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
      <p:transition spd="slow">
        <p:split orient="vert"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8652" y="2051467"/>
            <a:ext cx="8185748" cy="1362075"/>
          </a:xfrm>
        </p:spPr>
        <p:txBody>
          <a:bodyPr/>
          <a:lstStyle/>
          <a:p>
            <a:r>
              <a:rPr lang="es-ES" dirty="0" smtClean="0"/>
              <a:t>Parte I</a:t>
            </a:r>
            <a:br>
              <a:rPr lang="es-ES" dirty="0" smtClean="0"/>
            </a:br>
            <a:r>
              <a:rPr lang="es-ES" dirty="0" smtClean="0"/>
              <a:t/>
            </a:r>
            <a:br>
              <a:rPr lang="es-ES" dirty="0" smtClean="0"/>
            </a:br>
            <a:r>
              <a:rPr lang="pt-BR" dirty="0" smtClean="0"/>
              <a:t>Apresentação </a:t>
            </a:r>
            <a:r>
              <a:rPr lang="pt-BR" dirty="0"/>
              <a:t>Geral da Segunda Convocatória </a:t>
            </a:r>
            <a:endParaRPr lang="fr-FR" dirty="0"/>
          </a:p>
        </p:txBody>
      </p:sp>
    </p:spTree>
    <p:extLst>
      <p:ext uri="{BB962C8B-B14F-4D97-AF65-F5344CB8AC3E}">
        <p14:creationId xmlns:p14="http://schemas.microsoft.com/office/powerpoint/2010/main" val="3743499339"/>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dirty="0" smtClean="0"/>
              <a:t>Texto oficial</a:t>
            </a:r>
            <a:endParaRPr lang="fr-FR" dirty="0"/>
          </a:p>
        </p:txBody>
      </p:sp>
      <p:sp>
        <p:nvSpPr>
          <p:cNvPr id="4" name="Marcador de texto 3"/>
          <p:cNvSpPr>
            <a:spLocks noGrp="1"/>
          </p:cNvSpPr>
          <p:nvPr>
            <p:ph type="body" sz="half" idx="2"/>
          </p:nvPr>
        </p:nvSpPr>
        <p:spPr>
          <a:xfrm>
            <a:off x="357642" y="2163206"/>
            <a:ext cx="3528558" cy="3973979"/>
          </a:xfrm>
        </p:spPr>
        <p:txBody>
          <a:bodyPr>
            <a:normAutofit/>
          </a:bodyPr>
          <a:lstStyle/>
          <a:p>
            <a:endParaRPr lang="pt-BR" sz="1800" dirty="0" smtClean="0"/>
          </a:p>
          <a:p>
            <a:r>
              <a:rPr lang="pt-BR" sz="1800" dirty="0" smtClean="0"/>
              <a:t>Publicado na página de Internet do Programa Interreg </a:t>
            </a:r>
            <a:r>
              <a:rPr lang="pt-BR" sz="1800" dirty="0" err="1" smtClean="0"/>
              <a:t>Sudoe</a:t>
            </a:r>
            <a:endParaRPr lang="pt-BR" sz="1800" dirty="0" smtClean="0"/>
          </a:p>
          <a:p>
            <a:r>
              <a:rPr lang="pt-BR" sz="1800" dirty="0" smtClean="0">
                <a:hlinkClick r:id=""/>
              </a:rPr>
              <a:t>www.interreg-sudoe.eu</a:t>
            </a:r>
            <a:endParaRPr lang="pt-BR" sz="1800" dirty="0" smtClean="0"/>
          </a:p>
          <a:p>
            <a:endParaRPr lang="pt-BR" sz="1800" dirty="0" smtClean="0"/>
          </a:p>
          <a:p>
            <a:r>
              <a:rPr lang="pt-BR" sz="1800" dirty="0" smtClean="0"/>
              <a:t>Disponível em:</a:t>
            </a:r>
          </a:p>
          <a:p>
            <a:pPr marL="285750" indent="-285750">
              <a:buFont typeface="Arial" panose="020B0604020202020204" pitchFamily="34" charset="0"/>
              <a:buChar char="•"/>
            </a:pPr>
            <a:r>
              <a:rPr lang="pt-BR" sz="1800" dirty="0" smtClean="0"/>
              <a:t>Espanhol</a:t>
            </a:r>
          </a:p>
          <a:p>
            <a:pPr marL="285750" indent="-285750">
              <a:buFont typeface="Arial" panose="020B0604020202020204" pitchFamily="34" charset="0"/>
              <a:buChar char="•"/>
            </a:pPr>
            <a:r>
              <a:rPr lang="pt-BR" sz="1800" dirty="0" smtClean="0"/>
              <a:t>Francês</a:t>
            </a:r>
          </a:p>
          <a:p>
            <a:pPr marL="285750" indent="-285750">
              <a:buFont typeface="Arial" panose="020B0604020202020204" pitchFamily="34" charset="0"/>
              <a:buChar char="•"/>
            </a:pPr>
            <a:r>
              <a:rPr lang="pt-BR" sz="1800" dirty="0" smtClean="0"/>
              <a:t>Português</a:t>
            </a:r>
          </a:p>
          <a:p>
            <a:endParaRPr lang="pt-BR" sz="1800" dirty="0" smtClean="0"/>
          </a:p>
          <a:p>
            <a:endParaRPr lang="pt-BR" sz="1800" dirty="0"/>
          </a:p>
        </p:txBody>
      </p:sp>
      <p:pic>
        <p:nvPicPr>
          <p:cNvPr id="3" name="Imagen 2"/>
          <p:cNvPicPr>
            <a:picLocks noChangeAspect="1"/>
          </p:cNvPicPr>
          <p:nvPr/>
        </p:nvPicPr>
        <p:blipFill rotWithShape="1">
          <a:blip r:embed="rId3"/>
          <a:srcRect l="34522" t="17544" r="35887" b="5264"/>
          <a:stretch/>
        </p:blipFill>
        <p:spPr>
          <a:xfrm>
            <a:off x="4648200" y="1219200"/>
            <a:ext cx="3886200" cy="5699760"/>
          </a:xfrm>
          <a:prstGeom prst="rect">
            <a:avLst/>
          </a:prstGeom>
          <a:ln>
            <a:solidFill>
              <a:srgbClr val="0070C0"/>
            </a:solidFill>
          </a:ln>
        </p:spPr>
      </p:pic>
    </p:spTree>
    <p:extLst>
      <p:ext uri="{BB962C8B-B14F-4D97-AF65-F5344CB8AC3E}">
        <p14:creationId xmlns:p14="http://schemas.microsoft.com/office/powerpoint/2010/main" val="2478814981"/>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Prioridades abertas e orçamento </a:t>
            </a:r>
            <a:r>
              <a:rPr lang="pt-BR" sz="2000" dirty="0" smtClean="0"/>
              <a:t>(em euros)</a:t>
            </a:r>
            <a:endParaRPr lang="pt-BR" dirty="0"/>
          </a:p>
        </p:txBody>
      </p:sp>
      <p:sp>
        <p:nvSpPr>
          <p:cNvPr id="3" name="Marcador de contenido 2"/>
          <p:cNvSpPr>
            <a:spLocks noGrp="1"/>
          </p:cNvSpPr>
          <p:nvPr>
            <p:ph sz="half" idx="1"/>
          </p:nvPr>
        </p:nvSpPr>
        <p:spPr>
          <a:xfrm>
            <a:off x="442729" y="2503485"/>
            <a:ext cx="3670539" cy="3456268"/>
          </a:xfrm>
          <a:prstGeom prst="ellipse">
            <a:avLst/>
          </a:prstGeom>
          <a:solidFill>
            <a:srgbClr val="FDC608"/>
          </a:solidFill>
        </p:spPr>
        <p:txBody>
          <a:bodyPr>
            <a:normAutofit fontScale="70000" lnSpcReduction="20000"/>
          </a:bodyPr>
          <a:lstStyle/>
          <a:p>
            <a:pPr algn="ctr"/>
            <a:r>
              <a:rPr lang="pt-BR" b="1" dirty="0" smtClean="0">
                <a:solidFill>
                  <a:schemeClr val="bg1"/>
                </a:solidFill>
              </a:rPr>
              <a:t>Eixo 1 – Inovação</a:t>
            </a: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r>
              <a:rPr lang="pt-BR" b="1" dirty="0" smtClean="0">
                <a:solidFill>
                  <a:schemeClr val="bg1"/>
                </a:solidFill>
              </a:rPr>
              <a:t>16 milhões</a:t>
            </a:r>
            <a:endParaRPr lang="pt-BR" b="1" dirty="0">
              <a:solidFill>
                <a:schemeClr val="bg1"/>
              </a:solidFill>
            </a:endParaRPr>
          </a:p>
        </p:txBody>
      </p:sp>
      <p:sp>
        <p:nvSpPr>
          <p:cNvPr id="4" name="Marcador de contenido 3"/>
          <p:cNvSpPr>
            <a:spLocks noGrp="1"/>
          </p:cNvSpPr>
          <p:nvPr>
            <p:ph sz="half" idx="2"/>
          </p:nvPr>
        </p:nvSpPr>
        <p:spPr>
          <a:xfrm>
            <a:off x="5033454" y="2503485"/>
            <a:ext cx="3653346" cy="3456268"/>
          </a:xfrm>
          <a:prstGeom prst="ellipse">
            <a:avLst/>
          </a:prstGeom>
          <a:solidFill>
            <a:srgbClr val="98C222"/>
          </a:solidFill>
        </p:spPr>
        <p:txBody>
          <a:bodyPr>
            <a:normAutofit fontScale="70000" lnSpcReduction="20000"/>
          </a:bodyPr>
          <a:lstStyle/>
          <a:p>
            <a:pPr algn="ctr"/>
            <a:r>
              <a:rPr lang="pt-BR" b="1" dirty="0" smtClean="0">
                <a:solidFill>
                  <a:schemeClr val="bg1"/>
                </a:solidFill>
              </a:rPr>
              <a:t>Eixo5 – Património</a:t>
            </a: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endParaRPr lang="pt-BR" b="1" dirty="0" smtClean="0">
              <a:solidFill>
                <a:schemeClr val="bg1"/>
              </a:solidFill>
            </a:endParaRPr>
          </a:p>
          <a:p>
            <a:pPr algn="ctr"/>
            <a:r>
              <a:rPr lang="pt-BR" b="1" dirty="0" smtClean="0">
                <a:solidFill>
                  <a:schemeClr val="bg1"/>
                </a:solidFill>
              </a:rPr>
              <a:t>9 milhões</a:t>
            </a:r>
            <a:endParaRPr lang="pt-BR" b="1" dirty="0">
              <a:solidFill>
                <a:schemeClr val="bg1"/>
              </a:solidFill>
            </a:endParaRPr>
          </a:p>
        </p:txBody>
      </p:sp>
      <p:pic>
        <p:nvPicPr>
          <p:cNvPr id="5" name="Imagen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582812" y="3417885"/>
            <a:ext cx="1390371" cy="1390371"/>
          </a:xfrm>
          <a:prstGeom prst="rect">
            <a:avLst/>
          </a:prstGeom>
        </p:spPr>
      </p:pic>
      <p:pic>
        <p:nvPicPr>
          <p:cNvPr id="7" name="Imagen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30400" y="3429000"/>
            <a:ext cx="1389600" cy="1389600"/>
          </a:xfrm>
          <a:prstGeom prst="rect">
            <a:avLst/>
          </a:prstGeom>
        </p:spPr>
      </p:pic>
      <p:sp>
        <p:nvSpPr>
          <p:cNvPr id="8" name="CuadroTexto 7"/>
          <p:cNvSpPr txBox="1"/>
          <p:nvPr/>
        </p:nvSpPr>
        <p:spPr>
          <a:xfrm>
            <a:off x="4253444" y="3771561"/>
            <a:ext cx="457200" cy="1015663"/>
          </a:xfrm>
          <a:prstGeom prst="rect">
            <a:avLst/>
          </a:prstGeom>
          <a:noFill/>
        </p:spPr>
        <p:txBody>
          <a:bodyPr wrap="square" rtlCol="0">
            <a:spAutoFit/>
          </a:bodyPr>
          <a:lstStyle/>
          <a:p>
            <a:r>
              <a:rPr lang="es-ES" sz="6000" b="1" dirty="0">
                <a:solidFill>
                  <a:schemeClr val="tx2"/>
                </a:solidFill>
                <a:latin typeface="Open Sans Semibold"/>
                <a:ea typeface="+mj-ea"/>
                <a:cs typeface="+mj-cs"/>
              </a:rPr>
              <a:t>+</a:t>
            </a:r>
            <a:endParaRPr lang="fr-FR" sz="6000" b="1" dirty="0">
              <a:solidFill>
                <a:schemeClr val="tx2"/>
              </a:solidFill>
              <a:latin typeface="Open Sans Semibold"/>
              <a:ea typeface="+mj-ea"/>
              <a:cs typeface="+mj-cs"/>
            </a:endParaRPr>
          </a:p>
        </p:txBody>
      </p:sp>
      <p:sp>
        <p:nvSpPr>
          <p:cNvPr id="9" name="CuadroTexto 8"/>
          <p:cNvSpPr txBox="1"/>
          <p:nvPr/>
        </p:nvSpPr>
        <p:spPr>
          <a:xfrm>
            <a:off x="4226550" y="5451921"/>
            <a:ext cx="771353" cy="1015663"/>
          </a:xfrm>
          <a:prstGeom prst="rect">
            <a:avLst/>
          </a:prstGeom>
          <a:noFill/>
        </p:spPr>
        <p:txBody>
          <a:bodyPr wrap="square" rtlCol="0">
            <a:spAutoFit/>
          </a:bodyPr>
          <a:lstStyle/>
          <a:p>
            <a:r>
              <a:rPr lang="es-ES" sz="6000" b="1" dirty="0">
                <a:solidFill>
                  <a:schemeClr val="tx2"/>
                </a:solidFill>
                <a:effectLst>
                  <a:outerShdw blurRad="38100" dist="38100" dir="2700000" algn="tl">
                    <a:srgbClr val="000000">
                      <a:alpha val="43137"/>
                    </a:srgbClr>
                  </a:outerShdw>
                </a:effectLst>
                <a:latin typeface="Open Sans Semibold"/>
                <a:ea typeface="+mj-ea"/>
                <a:cs typeface="+mj-cs"/>
              </a:rPr>
              <a:t>=</a:t>
            </a:r>
            <a:endParaRPr lang="fr-FR" sz="6000" b="1" dirty="0">
              <a:solidFill>
                <a:schemeClr val="tx2"/>
              </a:solidFill>
              <a:effectLst>
                <a:outerShdw blurRad="38100" dist="38100" dir="2700000" algn="tl">
                  <a:srgbClr val="000000">
                    <a:alpha val="43137"/>
                  </a:srgbClr>
                </a:outerShdw>
              </a:effectLst>
              <a:latin typeface="Open Sans Semibold"/>
              <a:ea typeface="+mj-ea"/>
              <a:cs typeface="+mj-cs"/>
            </a:endParaRPr>
          </a:p>
        </p:txBody>
      </p:sp>
      <p:sp>
        <p:nvSpPr>
          <p:cNvPr id="10" name="Rectángulo 9"/>
          <p:cNvSpPr/>
          <p:nvPr/>
        </p:nvSpPr>
        <p:spPr>
          <a:xfrm>
            <a:off x="3596680" y="6092380"/>
            <a:ext cx="1927131" cy="492443"/>
          </a:xfrm>
          <a:prstGeom prst="rect">
            <a:avLst/>
          </a:prstGeom>
        </p:spPr>
        <p:txBody>
          <a:bodyPr wrap="none">
            <a:spAutoFit/>
          </a:bodyPr>
          <a:lstStyle/>
          <a:p>
            <a:r>
              <a:rPr lang="es-ES" sz="2600" b="1" dirty="0">
                <a:solidFill>
                  <a:schemeClr val="tx2"/>
                </a:solidFill>
                <a:latin typeface="Open Sans Semibold"/>
                <a:ea typeface="+mj-ea"/>
                <a:cs typeface="+mj-cs"/>
              </a:rPr>
              <a:t>25 </a:t>
            </a:r>
            <a:r>
              <a:rPr lang="es-ES" sz="2600" b="1" dirty="0" err="1" smtClean="0">
                <a:solidFill>
                  <a:schemeClr val="tx2"/>
                </a:solidFill>
                <a:latin typeface="Open Sans Semibold"/>
                <a:ea typeface="+mj-ea"/>
                <a:cs typeface="+mj-cs"/>
              </a:rPr>
              <a:t>milhões</a:t>
            </a:r>
            <a:endParaRPr lang="es-ES" sz="2600" b="1" dirty="0">
              <a:solidFill>
                <a:schemeClr val="tx2"/>
              </a:solidFill>
              <a:latin typeface="Open Sans Semibold"/>
              <a:ea typeface="+mj-ea"/>
              <a:cs typeface="+mj-cs"/>
            </a:endParaRPr>
          </a:p>
        </p:txBody>
      </p:sp>
    </p:spTree>
    <p:extLst>
      <p:ext uri="{BB962C8B-B14F-4D97-AF65-F5344CB8AC3E}">
        <p14:creationId xmlns:p14="http://schemas.microsoft.com/office/powerpoint/2010/main" val="189053879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heel(1)">
                                      <p:cBhvr>
                                        <p:cTn id="10" dur="2000"/>
                                        <p:tgtEl>
                                          <p:spTgt spid="3">
                                            <p:txEl>
                                              <p:pRg st="0" end="0"/>
                                            </p:txEl>
                                          </p:spTgt>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heel(1)">
                                      <p:cBhvr>
                                        <p:cTn id="13" dur="2000"/>
                                        <p:tgtEl>
                                          <p:spTgt spid="3">
                                            <p:txEl>
                                              <p:pRg st="6" end="6"/>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21" presetClass="entr" presetSubtype="1" fill="hold" grpId="0" nodeType="afterEffect">
                                  <p:stCondLst>
                                    <p:cond delay="0"/>
                                  </p:stCondLst>
                                  <p:childTnLst>
                                    <p:set>
                                      <p:cBhvr>
                                        <p:cTn id="19" dur="1" fill="hold">
                                          <p:stCondLst>
                                            <p:cond delay="0"/>
                                          </p:stCondLst>
                                        </p:cTn>
                                        <p:tgtEl>
                                          <p:spTgt spid="4">
                                            <p:bg/>
                                          </p:spTgt>
                                        </p:tgtEl>
                                        <p:attrNameLst>
                                          <p:attrName>style.visibility</p:attrName>
                                        </p:attrNameLst>
                                      </p:cBhvr>
                                      <p:to>
                                        <p:strVal val="visible"/>
                                      </p:to>
                                    </p:set>
                                    <p:animEffect transition="in" filter="wheel(1)">
                                      <p:cBhvr>
                                        <p:cTn id="20" dur="2000"/>
                                        <p:tgtEl>
                                          <p:spTgt spid="4">
                                            <p:bg/>
                                          </p:spTgt>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wheel(1)">
                                      <p:cBhvr>
                                        <p:cTn id="23" dur="2000"/>
                                        <p:tgtEl>
                                          <p:spTgt spid="4">
                                            <p:txEl>
                                              <p:pRg st="0" end="0"/>
                                            </p:txEl>
                                          </p:spTgt>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wheel(1)">
                                      <p:cBhvr>
                                        <p:cTn id="26" dur="2000"/>
                                        <p:tgtEl>
                                          <p:spTgt spid="4">
                                            <p:txEl>
                                              <p:pRg st="6" end="6"/>
                                            </p:txEl>
                                          </p:spTgt>
                                        </p:tgtEl>
                                      </p:cBhvr>
                                    </p:animEffect>
                                  </p:childTnLst>
                                </p:cTn>
                              </p:par>
                              <p:par>
                                <p:cTn id="27" presetID="21" presetClass="entr" presetSubtype="1"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2000"/>
                                        <p:tgtEl>
                                          <p:spTgt spid="7"/>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5000"/>
                            </p:stCondLst>
                            <p:childTnLst>
                              <p:par>
                                <p:cTn id="43" presetID="2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8" grpId="0"/>
      <p:bldP spid="9" grpId="0"/>
      <p:bldP spid="10" grpId="0"/>
    </p:bldLst>
  </p:timing>
</p:sld>
</file>

<file path=ppt/theme/theme1.xml><?xml version="1.0" encoding="utf-8"?>
<a:theme xmlns:a="http://schemas.openxmlformats.org/drawingml/2006/main" name="Presentación_Sudoe3">
  <a:themeElements>
    <a:clrScheme name="Sudoe">
      <a:dk1>
        <a:sysClr val="windowText" lastClr="000000"/>
      </a:dk1>
      <a:lt1>
        <a:sysClr val="window" lastClr="FFFFFF"/>
      </a:lt1>
      <a:dk2>
        <a:srgbClr val="002087"/>
      </a:dk2>
      <a:lt2>
        <a:srgbClr val="EEECE1"/>
      </a:lt2>
      <a:accent1>
        <a:srgbClr val="FCBC0D"/>
      </a:accent1>
      <a:accent2>
        <a:srgbClr val="198A4E"/>
      </a:accent2>
      <a:accent3>
        <a:srgbClr val="DA2750"/>
      </a:accent3>
      <a:accent4>
        <a:srgbClr val="88B91A"/>
      </a:accent4>
      <a:accent5>
        <a:srgbClr val="1FABC4"/>
      </a:accent5>
      <a:accent6>
        <a:srgbClr val="B24B1B"/>
      </a:accent6>
      <a:hlink>
        <a:srgbClr val="002087"/>
      </a:hlink>
      <a:folHlink>
        <a:srgbClr val="8E9CDF"/>
      </a:folHlink>
    </a:clrScheme>
    <a:fontScheme name="Clásico de Offic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Presentación_Sudoe3.potx</Template>
  <TotalTime>0</TotalTime>
  <Words>1635</Words>
  <Application>Microsoft Office PowerPoint</Application>
  <PresentationFormat>Presentación en pantalla (4:3)</PresentationFormat>
  <Paragraphs>284</Paragraphs>
  <Slides>46</Slides>
  <Notes>23</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46</vt:i4>
      </vt:variant>
    </vt:vector>
  </HeadingPairs>
  <TitlesOfParts>
    <vt:vector size="53" baseType="lpstr">
      <vt:lpstr>MS Mincho</vt:lpstr>
      <vt:lpstr>Arial</vt:lpstr>
      <vt:lpstr>Calibri</vt:lpstr>
      <vt:lpstr>Open Sans</vt:lpstr>
      <vt:lpstr>Open Sans Semibold</vt:lpstr>
      <vt:lpstr>Times New Roman</vt:lpstr>
      <vt:lpstr>Presentación_Sudoe3</vt:lpstr>
      <vt:lpstr>Segunda convocatória de projetos do Programa Interreg Sudoe </vt:lpstr>
      <vt:lpstr>Introdução</vt:lpstr>
      <vt:lpstr>Presentación de PowerPoint</vt:lpstr>
      <vt:lpstr>O território elegível Sudoe</vt:lpstr>
      <vt:lpstr>Presentación de PowerPoint</vt:lpstr>
      <vt:lpstr>Os outputs esperados do Programa Sudoe</vt:lpstr>
      <vt:lpstr>Parte I  Apresentação Geral da Segunda Convocatória </vt:lpstr>
      <vt:lpstr>Texto oficial</vt:lpstr>
      <vt:lpstr>Prioridades abertas e orçamento (em euros)</vt:lpstr>
      <vt:lpstr>Calendário </vt:lpstr>
      <vt:lpstr>A seleção dos projetos</vt:lpstr>
      <vt:lpstr>Presentación de PowerPoint</vt:lpstr>
      <vt:lpstr>Presentación de PowerPoint</vt:lpstr>
      <vt:lpstr>Condições de participação para participar na convocatória de projetos</vt:lpstr>
      <vt:lpstr>Presentación de PowerPoint</vt:lpstr>
      <vt:lpstr>Potenciais beneficiários e taxas de co-financiamento</vt:lpstr>
      <vt:lpstr>Beneficiários e taxas de co-financiamento (ficha 3.2 guia Sudoe)</vt:lpstr>
      <vt:lpstr>Conselhos para as entidades que desejam apresentar de novo um projeto já apresentado na 1ª convocatória</vt:lpstr>
      <vt:lpstr>Apresentar de novo um projeto?</vt:lpstr>
      <vt:lpstr>Os projetos esperados</vt:lpstr>
      <vt:lpstr>Objetivos e resultados</vt:lpstr>
      <vt:lpstr>Transnacionalidade</vt:lpstr>
      <vt:lpstr>Parceria</vt:lpstr>
      <vt:lpstr>Outputs</vt:lpstr>
      <vt:lpstr>Principais erros detectados na primeira convocatória</vt:lpstr>
      <vt:lpstr>Alguns dos erros mais evidentes cometidos pelos promotores de projetos na apresentação das candidaturas da primeira convocatória</vt:lpstr>
      <vt:lpstr>Definição pouco clara dos objetivos do projeto</vt:lpstr>
      <vt:lpstr>Definição pouco clara dos objetivos do projeto  </vt:lpstr>
      <vt:lpstr>Falta de enfoque transnacional do projeto</vt:lpstr>
      <vt:lpstr>Falta de enfoque transnacional do projeto</vt:lpstr>
      <vt:lpstr>Não identificação da coerência da proposta com as estratégias regionais e nacionais.</vt:lpstr>
      <vt:lpstr>Identificação confusa dos outputs e produtos do projeto. </vt:lpstr>
      <vt:lpstr>Identificação confusa dos outputs e produtos do projeto. </vt:lpstr>
      <vt:lpstr>Reduzida concreção sobre o conteúdo dos grupos de tarefas (GT) transversais e específicos – erros de planificação</vt:lpstr>
      <vt:lpstr>Parte II Como se registrar na aplicação informática eSudoe</vt:lpstr>
      <vt:lpstr>Presentación de PowerPoint</vt:lpstr>
      <vt:lpstr>Aplicação informática eSudoe</vt:lpstr>
      <vt:lpstr>Presentación de PowerPoint</vt:lpstr>
      <vt:lpstr>Presentación de PowerPoint</vt:lpstr>
      <vt:lpstr>Presentación de PowerPoint</vt:lpstr>
      <vt:lpstr>Presentación de PowerPoint</vt:lpstr>
      <vt:lpstr>Presentación de PowerPoint</vt:lpstr>
      <vt:lpstr>Presentación de PowerPoint</vt:lpstr>
      <vt:lpstr>Perguntas dos assistentes</vt:lpstr>
      <vt:lpstr>Webinário 2 Terça-feira 14, 2017 14:30 - 15:30 (hora Portugal)  </vt:lpstr>
      <vt:lpstr>SC Sudoe +34 942 23 83 62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2017-03-06T11:23:05Z</dcterms:modified>
</cp:coreProperties>
</file>